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66" r:id="rId3"/>
    <p:sldId id="257" r:id="rId4"/>
    <p:sldId id="258" r:id="rId5"/>
    <p:sldId id="259" r:id="rId6"/>
    <p:sldId id="267" r:id="rId7"/>
    <p:sldId id="260" r:id="rId8"/>
    <p:sldId id="269" r:id="rId9"/>
    <p:sldId id="268" r:id="rId10"/>
    <p:sldId id="261" r:id="rId11"/>
    <p:sldId id="262" r:id="rId12"/>
    <p:sldId id="263" r:id="rId13"/>
    <p:sldId id="264" r:id="rId14"/>
    <p:sldId id="265" r:id="rId15"/>
    <p:sldId id="270"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80" d="100"/>
          <a:sy n="80" d="100"/>
        </p:scale>
        <p:origin x="1146"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714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151090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04165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12032"/>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308610" y="2745343"/>
            <a:ext cx="4869180" cy="2738914"/>
          </a:xfrm>
          <a:prstGeom prst="rect">
            <a:avLst/>
          </a:prstGeom>
        </p:spPr>
      </p:pic>
      <p:sp>
        <p:nvSpPr>
          <p:cNvPr id="6" name="Text 2"/>
          <p:cNvSpPr/>
          <p:nvPr/>
        </p:nvSpPr>
        <p:spPr>
          <a:xfrm>
            <a:off x="6350437" y="1345049"/>
            <a:ext cx="7415927" cy="3193971"/>
          </a:xfrm>
          <a:prstGeom prst="rect">
            <a:avLst/>
          </a:prstGeom>
          <a:noFill/>
          <a:ln/>
        </p:spPr>
        <p:txBody>
          <a:bodyPr wrap="square" rtlCol="0" anchor="t"/>
          <a:lstStyle/>
          <a:p>
            <a:pPr marL="0" indent="0">
              <a:lnSpc>
                <a:spcPts val="8384"/>
              </a:lnSpc>
              <a:buNone/>
            </a:pPr>
            <a:r>
              <a:rPr lang="en-US" sz="6707" b="1" dirty="0">
                <a:solidFill>
                  <a:srgbClr val="484237"/>
                </a:solidFill>
                <a:latin typeface="Gelasio" pitchFamily="34" charset="0"/>
                <a:ea typeface="Gelasio" pitchFamily="34" charset="-122"/>
                <a:cs typeface="Gelasio" pitchFamily="34" charset="-120"/>
              </a:rPr>
              <a:t>Zomato Data Analysis and Insights</a:t>
            </a:r>
            <a:endParaRPr lang="en-US" sz="6707" dirty="0"/>
          </a:p>
        </p:txBody>
      </p:sp>
      <p:sp>
        <p:nvSpPr>
          <p:cNvPr id="7" name="Text 3"/>
          <p:cNvSpPr/>
          <p:nvPr/>
        </p:nvSpPr>
        <p:spPr>
          <a:xfrm>
            <a:off x="6350437" y="4909304"/>
            <a:ext cx="7415927" cy="1975247"/>
          </a:xfrm>
          <a:prstGeom prst="rect">
            <a:avLst/>
          </a:prstGeom>
          <a:noFill/>
          <a:ln/>
        </p:spPr>
        <p:txBody>
          <a:bodyPr wrap="square" rtlCol="0" anchor="t"/>
          <a:lstStyle/>
          <a:p>
            <a:pPr marL="0" indent="0">
              <a:lnSpc>
                <a:spcPts val="3110"/>
              </a:lnSpc>
              <a:buNone/>
            </a:pPr>
            <a:r>
              <a:rPr lang="en-US" sz="1944" dirty="0">
                <a:solidFill>
                  <a:srgbClr val="746558"/>
                </a:solidFill>
                <a:latin typeface="Gelasio" pitchFamily="34" charset="0"/>
                <a:ea typeface="Gelasio" pitchFamily="34" charset="-122"/>
                <a:cs typeface="Gelasio" pitchFamily="34" charset="-120"/>
              </a:rPr>
              <a:t>This presentation delves into a comprehensive analysis of Zomato's global presence, identifying key opportunities and challenges across various regions. We will explore Zomato's strengths and weaknesses in each market, highlighting potential solutions for growth and expansion.</a:t>
            </a:r>
            <a:endParaRPr lang="en-US" sz="1944" dirty="0"/>
          </a:p>
        </p:txBody>
      </p:sp>
      <p:sp>
        <p:nvSpPr>
          <p:cNvPr id="8" name="TextBox 7">
            <a:extLst>
              <a:ext uri="{FF2B5EF4-FFF2-40B4-BE49-F238E27FC236}">
                <a16:creationId xmlns:a16="http://schemas.microsoft.com/office/drawing/2014/main" id="{E2133941-0479-4F25-9188-41D380C7F101}"/>
              </a:ext>
            </a:extLst>
          </p:cNvPr>
          <p:cNvSpPr txBox="1"/>
          <p:nvPr/>
        </p:nvSpPr>
        <p:spPr>
          <a:xfrm>
            <a:off x="9673389" y="7218947"/>
            <a:ext cx="2346158" cy="461665"/>
          </a:xfrm>
          <a:prstGeom prst="rect">
            <a:avLst/>
          </a:prstGeom>
          <a:noFill/>
        </p:spPr>
        <p:txBody>
          <a:bodyPr wrap="square" rtlCol="0">
            <a:spAutoFit/>
          </a:bodyPr>
          <a:lstStyle/>
          <a:p>
            <a:r>
              <a:rPr lang="en-US" sz="2400" dirty="0">
                <a:latin typeface="Arial Black" panose="020B0A04020102020204" pitchFamily="34" charset="0"/>
              </a:rPr>
              <a:t>Group –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2509718"/>
          </a:xfrm>
          <a:prstGeom prst="rect">
            <a:avLst/>
          </a:prstGeom>
        </p:spPr>
      </p:pic>
      <p:sp>
        <p:nvSpPr>
          <p:cNvPr id="5" name="Text 2"/>
          <p:cNvSpPr/>
          <p:nvPr/>
        </p:nvSpPr>
        <p:spPr>
          <a:xfrm>
            <a:off x="1831300" y="3063597"/>
            <a:ext cx="10967680" cy="1254919"/>
          </a:xfrm>
          <a:prstGeom prst="rect">
            <a:avLst/>
          </a:prstGeom>
          <a:noFill/>
          <a:ln/>
        </p:spPr>
        <p:txBody>
          <a:bodyPr wrap="square" rtlCol="0" anchor="t"/>
          <a:lstStyle/>
          <a:p>
            <a:pPr marL="0" indent="0">
              <a:lnSpc>
                <a:spcPts val="4941"/>
              </a:lnSpc>
              <a:buNone/>
            </a:pPr>
            <a:r>
              <a:rPr lang="en-US" sz="3952" b="1" dirty="0">
                <a:solidFill>
                  <a:srgbClr val="484237"/>
                </a:solidFill>
                <a:latin typeface="Gelasio" pitchFamily="34" charset="0"/>
                <a:ea typeface="Gelasio" pitchFamily="34" charset="-122"/>
                <a:cs typeface="Gelasio" pitchFamily="34" charset="-120"/>
              </a:rPr>
              <a:t>Table Booking: Optimizing Operational Efficiency</a:t>
            </a:r>
            <a:endParaRPr lang="en-US" sz="3952" dirty="0"/>
          </a:p>
        </p:txBody>
      </p:sp>
      <p:pic>
        <p:nvPicPr>
          <p:cNvPr id="6" name="Image 1" descr="preencoded.png"/>
          <p:cNvPicPr>
            <a:picLocks noChangeAspect="1"/>
          </p:cNvPicPr>
          <p:nvPr/>
        </p:nvPicPr>
        <p:blipFill>
          <a:blip r:embed="rId4"/>
          <a:stretch>
            <a:fillRect/>
          </a:stretch>
        </p:blipFill>
        <p:spPr>
          <a:xfrm>
            <a:off x="1831300" y="4619625"/>
            <a:ext cx="501848" cy="501848"/>
          </a:xfrm>
          <a:prstGeom prst="rect">
            <a:avLst/>
          </a:prstGeom>
        </p:spPr>
      </p:pic>
      <p:sp>
        <p:nvSpPr>
          <p:cNvPr id="7" name="Text 3"/>
          <p:cNvSpPr/>
          <p:nvPr/>
        </p:nvSpPr>
        <p:spPr>
          <a:xfrm>
            <a:off x="1831300" y="5322213"/>
            <a:ext cx="2563416" cy="313730"/>
          </a:xfrm>
          <a:prstGeom prst="rect">
            <a:avLst/>
          </a:prstGeom>
          <a:noFill/>
          <a:ln/>
        </p:spPr>
        <p:txBody>
          <a:bodyPr wrap="none" rtlCol="0" anchor="t"/>
          <a:lstStyle/>
          <a:p>
            <a:pPr marL="0" indent="0" algn="l">
              <a:lnSpc>
                <a:spcPts val="2470"/>
              </a:lnSpc>
              <a:buNone/>
            </a:pPr>
            <a:r>
              <a:rPr lang="en-US" sz="1976" b="1" dirty="0">
                <a:solidFill>
                  <a:srgbClr val="484237"/>
                </a:solidFill>
                <a:latin typeface="Gelasio" pitchFamily="34" charset="0"/>
                <a:ea typeface="Gelasio" pitchFamily="34" charset="-122"/>
                <a:cs typeface="Gelasio" pitchFamily="34" charset="-120"/>
              </a:rPr>
              <a:t>Reservation Systems</a:t>
            </a:r>
            <a:endParaRPr lang="en-US" sz="1976" dirty="0"/>
          </a:p>
        </p:txBody>
      </p:sp>
      <p:sp>
        <p:nvSpPr>
          <p:cNvPr id="8" name="Text 4"/>
          <p:cNvSpPr/>
          <p:nvPr/>
        </p:nvSpPr>
        <p:spPr>
          <a:xfrm>
            <a:off x="1831300" y="5756315"/>
            <a:ext cx="3455075" cy="1605558"/>
          </a:xfrm>
          <a:prstGeom prst="rect">
            <a:avLst/>
          </a:prstGeom>
          <a:noFill/>
          <a:ln/>
        </p:spPr>
        <p:txBody>
          <a:bodyPr wrap="square" rtlCol="0" anchor="t"/>
          <a:lstStyle/>
          <a:p>
            <a:pPr marL="0" indent="0" algn="l">
              <a:lnSpc>
                <a:spcPts val="2530"/>
              </a:lnSpc>
              <a:buNone/>
            </a:pPr>
            <a:r>
              <a:rPr lang="en-US" sz="1581" dirty="0">
                <a:solidFill>
                  <a:srgbClr val="746558"/>
                </a:solidFill>
                <a:latin typeface="Gelasio" pitchFamily="34" charset="0"/>
                <a:ea typeface="Gelasio" pitchFamily="34" charset="-122"/>
                <a:cs typeface="Gelasio" pitchFamily="34" charset="-120"/>
              </a:rPr>
              <a:t>Implementing user-friendly reservation systems that integrate with restaurant databases can streamline the booking process for customers and restaurants.</a:t>
            </a:r>
            <a:endParaRPr lang="en-US" sz="1581" dirty="0"/>
          </a:p>
        </p:txBody>
      </p:sp>
      <p:pic>
        <p:nvPicPr>
          <p:cNvPr id="9" name="Image 2" descr="preencoded.png"/>
          <p:cNvPicPr>
            <a:picLocks noChangeAspect="1"/>
          </p:cNvPicPr>
          <p:nvPr/>
        </p:nvPicPr>
        <p:blipFill>
          <a:blip r:embed="rId5"/>
          <a:stretch>
            <a:fillRect/>
          </a:stretch>
        </p:blipFill>
        <p:spPr>
          <a:xfrm>
            <a:off x="5587484" y="4619625"/>
            <a:ext cx="501848" cy="501848"/>
          </a:xfrm>
          <a:prstGeom prst="rect">
            <a:avLst/>
          </a:prstGeom>
        </p:spPr>
      </p:pic>
      <p:sp>
        <p:nvSpPr>
          <p:cNvPr id="10" name="Text 5"/>
          <p:cNvSpPr/>
          <p:nvPr/>
        </p:nvSpPr>
        <p:spPr>
          <a:xfrm>
            <a:off x="5587484" y="5322213"/>
            <a:ext cx="3455194" cy="627459"/>
          </a:xfrm>
          <a:prstGeom prst="rect">
            <a:avLst/>
          </a:prstGeom>
          <a:noFill/>
          <a:ln/>
        </p:spPr>
        <p:txBody>
          <a:bodyPr wrap="square" rtlCol="0" anchor="t"/>
          <a:lstStyle/>
          <a:p>
            <a:pPr marL="0" indent="0" algn="l">
              <a:lnSpc>
                <a:spcPts val="2470"/>
              </a:lnSpc>
              <a:buNone/>
            </a:pPr>
            <a:r>
              <a:rPr lang="en-US" sz="1976" b="1" dirty="0">
                <a:solidFill>
                  <a:srgbClr val="484237"/>
                </a:solidFill>
                <a:latin typeface="Gelasio" pitchFamily="34" charset="0"/>
                <a:ea typeface="Gelasio" pitchFamily="34" charset="-122"/>
                <a:cs typeface="Gelasio" pitchFamily="34" charset="-120"/>
              </a:rPr>
              <a:t>Incentivizing Table Bookings</a:t>
            </a:r>
            <a:endParaRPr lang="en-US" sz="1976" dirty="0"/>
          </a:p>
        </p:txBody>
      </p:sp>
      <p:sp>
        <p:nvSpPr>
          <p:cNvPr id="11" name="Text 6"/>
          <p:cNvSpPr/>
          <p:nvPr/>
        </p:nvSpPr>
        <p:spPr>
          <a:xfrm>
            <a:off x="5587484" y="6070044"/>
            <a:ext cx="3455194" cy="1605558"/>
          </a:xfrm>
          <a:prstGeom prst="rect">
            <a:avLst/>
          </a:prstGeom>
          <a:noFill/>
          <a:ln/>
        </p:spPr>
        <p:txBody>
          <a:bodyPr wrap="square" rtlCol="0" anchor="t"/>
          <a:lstStyle/>
          <a:p>
            <a:pPr marL="0" indent="0" algn="l">
              <a:lnSpc>
                <a:spcPts val="2530"/>
              </a:lnSpc>
              <a:buNone/>
            </a:pPr>
            <a:r>
              <a:rPr lang="en-US" sz="1581" dirty="0">
                <a:solidFill>
                  <a:srgbClr val="746558"/>
                </a:solidFill>
                <a:latin typeface="Gelasio" pitchFamily="34" charset="0"/>
                <a:ea typeface="Gelasio" pitchFamily="34" charset="-122"/>
                <a:cs typeface="Gelasio" pitchFamily="34" charset="-120"/>
              </a:rPr>
              <a:t>Offering exclusive deals, loyalty points, or discounts for table bookings can encourage customers to use this feature, benefiting both Zomato and restaurants.</a:t>
            </a:r>
            <a:endParaRPr lang="en-US" sz="1581" dirty="0"/>
          </a:p>
        </p:txBody>
      </p:sp>
      <p:pic>
        <p:nvPicPr>
          <p:cNvPr id="12" name="Image 3" descr="preencoded.png"/>
          <p:cNvPicPr>
            <a:picLocks noChangeAspect="1"/>
          </p:cNvPicPr>
          <p:nvPr/>
        </p:nvPicPr>
        <p:blipFill>
          <a:blip r:embed="rId6"/>
          <a:stretch>
            <a:fillRect/>
          </a:stretch>
        </p:blipFill>
        <p:spPr>
          <a:xfrm>
            <a:off x="9343787" y="4619625"/>
            <a:ext cx="501848" cy="501848"/>
          </a:xfrm>
          <a:prstGeom prst="rect">
            <a:avLst/>
          </a:prstGeom>
        </p:spPr>
      </p:pic>
      <p:sp>
        <p:nvSpPr>
          <p:cNvPr id="13" name="Text 7"/>
          <p:cNvSpPr/>
          <p:nvPr/>
        </p:nvSpPr>
        <p:spPr>
          <a:xfrm>
            <a:off x="9343787" y="5322213"/>
            <a:ext cx="2509718" cy="313730"/>
          </a:xfrm>
          <a:prstGeom prst="rect">
            <a:avLst/>
          </a:prstGeom>
          <a:noFill/>
          <a:ln/>
        </p:spPr>
        <p:txBody>
          <a:bodyPr wrap="none" rtlCol="0" anchor="t"/>
          <a:lstStyle/>
          <a:p>
            <a:pPr marL="0" indent="0" algn="l">
              <a:lnSpc>
                <a:spcPts val="2470"/>
              </a:lnSpc>
              <a:buNone/>
            </a:pPr>
            <a:r>
              <a:rPr lang="en-US" sz="1976" b="1" dirty="0">
                <a:solidFill>
                  <a:srgbClr val="484237"/>
                </a:solidFill>
                <a:latin typeface="Gelasio" pitchFamily="34" charset="0"/>
                <a:ea typeface="Gelasio" pitchFamily="34" charset="-122"/>
                <a:cs typeface="Gelasio" pitchFamily="34" charset="-120"/>
              </a:rPr>
              <a:t>Dynamic Policies</a:t>
            </a:r>
            <a:endParaRPr lang="en-US" sz="1976" dirty="0"/>
          </a:p>
        </p:txBody>
      </p:sp>
      <p:sp>
        <p:nvSpPr>
          <p:cNvPr id="14" name="Text 8"/>
          <p:cNvSpPr/>
          <p:nvPr/>
        </p:nvSpPr>
        <p:spPr>
          <a:xfrm>
            <a:off x="9343787" y="5756315"/>
            <a:ext cx="3455194" cy="1605558"/>
          </a:xfrm>
          <a:prstGeom prst="rect">
            <a:avLst/>
          </a:prstGeom>
          <a:noFill/>
          <a:ln/>
        </p:spPr>
        <p:txBody>
          <a:bodyPr wrap="square" rtlCol="0" anchor="t"/>
          <a:lstStyle/>
          <a:p>
            <a:pPr marL="0" indent="0" algn="l">
              <a:lnSpc>
                <a:spcPts val="2530"/>
              </a:lnSpc>
              <a:buNone/>
            </a:pPr>
            <a:r>
              <a:rPr lang="en-US" sz="1581" dirty="0">
                <a:solidFill>
                  <a:srgbClr val="746558"/>
                </a:solidFill>
                <a:latin typeface="Gelasio" pitchFamily="34" charset="0"/>
                <a:ea typeface="Gelasio" pitchFamily="34" charset="-122"/>
                <a:cs typeface="Gelasio" pitchFamily="34" charset="-120"/>
              </a:rPr>
              <a:t>Enabling restaurants to set dynamic policies based on availability, time slots, and party size can optimize table management and customer satisfaction.</a:t>
            </a:r>
            <a:endParaRPr lang="en-US" sz="1581"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6098" y="2046684"/>
            <a:ext cx="5054203" cy="4136112"/>
          </a:xfrm>
          <a:prstGeom prst="rect">
            <a:avLst/>
          </a:prstGeom>
        </p:spPr>
      </p:pic>
      <p:sp>
        <p:nvSpPr>
          <p:cNvPr id="6" name="Text 2"/>
          <p:cNvSpPr/>
          <p:nvPr/>
        </p:nvSpPr>
        <p:spPr>
          <a:xfrm>
            <a:off x="6091238" y="1371243"/>
            <a:ext cx="7934325" cy="1080135"/>
          </a:xfrm>
          <a:prstGeom prst="rect">
            <a:avLst/>
          </a:prstGeom>
          <a:noFill/>
          <a:ln/>
        </p:spPr>
        <p:txBody>
          <a:bodyPr wrap="square" rtlCol="0" anchor="t"/>
          <a:lstStyle/>
          <a:p>
            <a:pPr marL="0" indent="0">
              <a:lnSpc>
                <a:spcPts val="4253"/>
              </a:lnSpc>
              <a:buNone/>
            </a:pPr>
            <a:r>
              <a:rPr lang="en-US" sz="3402" b="1" dirty="0">
                <a:solidFill>
                  <a:srgbClr val="484237"/>
                </a:solidFill>
                <a:latin typeface="Gelasio" pitchFamily="34" charset="0"/>
                <a:ea typeface="Gelasio" pitchFamily="34" charset="-122"/>
                <a:cs typeface="Gelasio" pitchFamily="34" charset="-120"/>
              </a:rPr>
              <a:t>Online Delivery: Enhancing Service Quality</a:t>
            </a:r>
            <a:endParaRPr lang="en-US" sz="3402" dirty="0"/>
          </a:p>
        </p:txBody>
      </p:sp>
      <p:pic>
        <p:nvPicPr>
          <p:cNvPr id="7" name="Image 2" descr="preencoded.png"/>
          <p:cNvPicPr>
            <a:picLocks noChangeAspect="1"/>
          </p:cNvPicPr>
          <p:nvPr/>
        </p:nvPicPr>
        <p:blipFill>
          <a:blip r:embed="rId5"/>
          <a:stretch>
            <a:fillRect/>
          </a:stretch>
        </p:blipFill>
        <p:spPr>
          <a:xfrm>
            <a:off x="6091238" y="2710577"/>
            <a:ext cx="864037" cy="1382554"/>
          </a:xfrm>
          <a:prstGeom prst="rect">
            <a:avLst/>
          </a:prstGeom>
        </p:spPr>
      </p:pic>
      <p:sp>
        <p:nvSpPr>
          <p:cNvPr id="8" name="Text 3"/>
          <p:cNvSpPr/>
          <p:nvPr/>
        </p:nvSpPr>
        <p:spPr>
          <a:xfrm>
            <a:off x="7214473" y="2883337"/>
            <a:ext cx="2488168" cy="269915"/>
          </a:xfrm>
          <a:prstGeom prst="rect">
            <a:avLst/>
          </a:prstGeom>
          <a:noFill/>
          <a:ln/>
        </p:spPr>
        <p:txBody>
          <a:bodyPr wrap="none" rtlCol="0" anchor="t"/>
          <a:lstStyle/>
          <a:p>
            <a:pPr marL="0" indent="0" algn="l">
              <a:lnSpc>
                <a:spcPts val="2126"/>
              </a:lnSpc>
              <a:buNone/>
            </a:pPr>
            <a:r>
              <a:rPr lang="en-US" sz="1701" b="1" dirty="0">
                <a:solidFill>
                  <a:srgbClr val="484237"/>
                </a:solidFill>
                <a:latin typeface="Gelasio" pitchFamily="34" charset="0"/>
                <a:ea typeface="Gelasio" pitchFamily="34" charset="-122"/>
                <a:cs typeface="Gelasio" pitchFamily="34" charset="-120"/>
              </a:rPr>
              <a:t>Logistical Optimization</a:t>
            </a:r>
            <a:endParaRPr lang="en-US" sz="1701" dirty="0"/>
          </a:p>
        </p:txBody>
      </p:sp>
      <p:sp>
        <p:nvSpPr>
          <p:cNvPr id="9" name="Text 4"/>
          <p:cNvSpPr/>
          <p:nvPr/>
        </p:nvSpPr>
        <p:spPr>
          <a:xfrm>
            <a:off x="7214473" y="3256836"/>
            <a:ext cx="6811089" cy="553164"/>
          </a:xfrm>
          <a:prstGeom prst="rect">
            <a:avLst/>
          </a:prstGeom>
          <a:noFill/>
          <a:ln/>
        </p:spPr>
        <p:txBody>
          <a:bodyPr wrap="square" rtlCol="0" anchor="t"/>
          <a:lstStyle/>
          <a:p>
            <a:pPr marL="0" indent="0" algn="l">
              <a:lnSpc>
                <a:spcPts val="2177"/>
              </a:lnSpc>
              <a:buNone/>
            </a:pPr>
            <a:r>
              <a:rPr lang="en-US" sz="1361" dirty="0">
                <a:solidFill>
                  <a:srgbClr val="746558"/>
                </a:solidFill>
                <a:latin typeface="Gelasio" pitchFamily="34" charset="0"/>
                <a:ea typeface="Gelasio" pitchFamily="34" charset="-122"/>
                <a:cs typeface="Gelasio" pitchFamily="34" charset="-120"/>
              </a:rPr>
              <a:t>Zomato should invest in optimizing delivery routes, utilizing efficient delivery networks, and implementing real-time tracking to ensure timely deliveries.</a:t>
            </a:r>
            <a:endParaRPr lang="en-US" sz="1361" dirty="0"/>
          </a:p>
        </p:txBody>
      </p:sp>
      <p:pic>
        <p:nvPicPr>
          <p:cNvPr id="10" name="Image 3" descr="preencoded.png"/>
          <p:cNvPicPr>
            <a:picLocks noChangeAspect="1"/>
          </p:cNvPicPr>
          <p:nvPr/>
        </p:nvPicPr>
        <p:blipFill>
          <a:blip r:embed="rId6"/>
          <a:stretch>
            <a:fillRect/>
          </a:stretch>
        </p:blipFill>
        <p:spPr>
          <a:xfrm>
            <a:off x="6091238" y="4093131"/>
            <a:ext cx="864037" cy="1382554"/>
          </a:xfrm>
          <a:prstGeom prst="rect">
            <a:avLst/>
          </a:prstGeom>
        </p:spPr>
      </p:pic>
      <p:sp>
        <p:nvSpPr>
          <p:cNvPr id="11" name="Text 5"/>
          <p:cNvSpPr/>
          <p:nvPr/>
        </p:nvSpPr>
        <p:spPr>
          <a:xfrm>
            <a:off x="7214473" y="4265890"/>
            <a:ext cx="2160270" cy="269915"/>
          </a:xfrm>
          <a:prstGeom prst="rect">
            <a:avLst/>
          </a:prstGeom>
          <a:noFill/>
          <a:ln/>
        </p:spPr>
        <p:txBody>
          <a:bodyPr wrap="none" rtlCol="0" anchor="t"/>
          <a:lstStyle/>
          <a:p>
            <a:pPr marL="0" indent="0" algn="l">
              <a:lnSpc>
                <a:spcPts val="2126"/>
              </a:lnSpc>
              <a:buNone/>
            </a:pPr>
            <a:r>
              <a:rPr lang="en-US" sz="1701" b="1" dirty="0">
                <a:solidFill>
                  <a:srgbClr val="484237"/>
                </a:solidFill>
                <a:latin typeface="Gelasio" pitchFamily="34" charset="0"/>
                <a:ea typeface="Gelasio" pitchFamily="34" charset="-122"/>
                <a:cs typeface="Gelasio" pitchFamily="34" charset="-120"/>
              </a:rPr>
              <a:t>Cost Management</a:t>
            </a:r>
            <a:endParaRPr lang="en-US" sz="1701" dirty="0"/>
          </a:p>
        </p:txBody>
      </p:sp>
      <p:sp>
        <p:nvSpPr>
          <p:cNvPr id="12" name="Text 6"/>
          <p:cNvSpPr/>
          <p:nvPr/>
        </p:nvSpPr>
        <p:spPr>
          <a:xfrm>
            <a:off x="7214473" y="4639389"/>
            <a:ext cx="6811089" cy="553164"/>
          </a:xfrm>
          <a:prstGeom prst="rect">
            <a:avLst/>
          </a:prstGeom>
          <a:noFill/>
          <a:ln/>
        </p:spPr>
        <p:txBody>
          <a:bodyPr wrap="square" rtlCol="0" anchor="t"/>
          <a:lstStyle/>
          <a:p>
            <a:pPr marL="0" indent="0" algn="l">
              <a:lnSpc>
                <a:spcPts val="2177"/>
              </a:lnSpc>
              <a:buNone/>
            </a:pPr>
            <a:r>
              <a:rPr lang="en-US" sz="1361" dirty="0">
                <a:solidFill>
                  <a:srgbClr val="746558"/>
                </a:solidFill>
                <a:latin typeface="Gelasio" pitchFamily="34" charset="0"/>
                <a:ea typeface="Gelasio" pitchFamily="34" charset="-122"/>
                <a:cs typeface="Gelasio" pitchFamily="34" charset="-120"/>
              </a:rPr>
              <a:t>Subsidizing delivery fees, especially during promotional periods, can attract customers and encourage increased usage of Zomato's online delivery service.</a:t>
            </a:r>
            <a:endParaRPr lang="en-US" sz="1361" dirty="0"/>
          </a:p>
        </p:txBody>
      </p:sp>
      <p:pic>
        <p:nvPicPr>
          <p:cNvPr id="13" name="Image 4" descr="preencoded.png"/>
          <p:cNvPicPr>
            <a:picLocks noChangeAspect="1"/>
          </p:cNvPicPr>
          <p:nvPr/>
        </p:nvPicPr>
        <p:blipFill>
          <a:blip r:embed="rId7"/>
          <a:stretch>
            <a:fillRect/>
          </a:stretch>
        </p:blipFill>
        <p:spPr>
          <a:xfrm>
            <a:off x="6091238" y="5475684"/>
            <a:ext cx="864037" cy="1382554"/>
          </a:xfrm>
          <a:prstGeom prst="rect">
            <a:avLst/>
          </a:prstGeom>
        </p:spPr>
      </p:pic>
      <p:sp>
        <p:nvSpPr>
          <p:cNvPr id="14" name="Text 7"/>
          <p:cNvSpPr/>
          <p:nvPr/>
        </p:nvSpPr>
        <p:spPr>
          <a:xfrm>
            <a:off x="7214473" y="5648444"/>
            <a:ext cx="2160270" cy="269915"/>
          </a:xfrm>
          <a:prstGeom prst="rect">
            <a:avLst/>
          </a:prstGeom>
          <a:noFill/>
          <a:ln/>
        </p:spPr>
        <p:txBody>
          <a:bodyPr wrap="none" rtlCol="0" anchor="t"/>
          <a:lstStyle/>
          <a:p>
            <a:pPr marL="0" indent="0" algn="l">
              <a:lnSpc>
                <a:spcPts val="2126"/>
              </a:lnSpc>
              <a:buNone/>
            </a:pPr>
            <a:r>
              <a:rPr lang="en-US" sz="1701" b="1" dirty="0">
                <a:solidFill>
                  <a:srgbClr val="484237"/>
                </a:solidFill>
                <a:latin typeface="Gelasio" pitchFamily="34" charset="0"/>
                <a:ea typeface="Gelasio" pitchFamily="34" charset="-122"/>
                <a:cs typeface="Gelasio" pitchFamily="34" charset="-120"/>
              </a:rPr>
              <a:t>Technical Support</a:t>
            </a:r>
            <a:endParaRPr lang="en-US" sz="1701" dirty="0"/>
          </a:p>
        </p:txBody>
      </p:sp>
      <p:sp>
        <p:nvSpPr>
          <p:cNvPr id="15" name="Text 8"/>
          <p:cNvSpPr/>
          <p:nvPr/>
        </p:nvSpPr>
        <p:spPr>
          <a:xfrm>
            <a:off x="7214473" y="6021943"/>
            <a:ext cx="6811089" cy="553164"/>
          </a:xfrm>
          <a:prstGeom prst="rect">
            <a:avLst/>
          </a:prstGeom>
          <a:noFill/>
          <a:ln/>
        </p:spPr>
        <p:txBody>
          <a:bodyPr wrap="square" rtlCol="0" anchor="t"/>
          <a:lstStyle/>
          <a:p>
            <a:pPr marL="0" indent="0" algn="l">
              <a:lnSpc>
                <a:spcPts val="2177"/>
              </a:lnSpc>
              <a:buNone/>
            </a:pPr>
            <a:r>
              <a:rPr lang="en-US" sz="1361" dirty="0">
                <a:solidFill>
                  <a:srgbClr val="746558"/>
                </a:solidFill>
                <a:latin typeface="Gelasio" pitchFamily="34" charset="0"/>
                <a:ea typeface="Gelasio" pitchFamily="34" charset="-122"/>
                <a:cs typeface="Gelasio" pitchFamily="34" charset="-120"/>
              </a:rPr>
              <a:t>Providing readily available technical support for restaurants and users facing issues with the online delivery platform can enhance overall user experience.</a:t>
            </a:r>
            <a:endParaRPr lang="en-US" sz="1361"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5948958" cy="8229600"/>
          </a:xfrm>
          <a:prstGeom prst="rect">
            <a:avLst/>
          </a:prstGeom>
        </p:spPr>
      </p:pic>
      <p:sp>
        <p:nvSpPr>
          <p:cNvPr id="6" name="Text 2"/>
          <p:cNvSpPr/>
          <p:nvPr/>
        </p:nvSpPr>
        <p:spPr>
          <a:xfrm>
            <a:off x="6143506" y="1554480"/>
            <a:ext cx="7829788" cy="1173480"/>
          </a:xfrm>
          <a:prstGeom prst="rect">
            <a:avLst/>
          </a:prstGeom>
          <a:noFill/>
          <a:ln/>
        </p:spPr>
        <p:txBody>
          <a:bodyPr wrap="square" rtlCol="0" anchor="t"/>
          <a:lstStyle/>
          <a:p>
            <a:pPr marL="0" indent="0">
              <a:lnSpc>
                <a:spcPts val="4620"/>
              </a:lnSpc>
              <a:buNone/>
            </a:pPr>
            <a:r>
              <a:rPr lang="en-US" sz="3696" b="1" dirty="0">
                <a:solidFill>
                  <a:srgbClr val="484237"/>
                </a:solidFill>
                <a:latin typeface="Gelasio" pitchFamily="34" charset="0"/>
                <a:ea typeface="Gelasio" pitchFamily="34" charset="-122"/>
                <a:cs typeface="Gelasio" pitchFamily="34" charset="-120"/>
              </a:rPr>
              <a:t>Data-Driven Insights: Unveiling Market Trends</a:t>
            </a:r>
            <a:endParaRPr lang="en-US" sz="3696" dirty="0"/>
          </a:p>
        </p:txBody>
      </p:sp>
      <p:sp>
        <p:nvSpPr>
          <p:cNvPr id="7" name="Shape 3"/>
          <p:cNvSpPr/>
          <p:nvPr/>
        </p:nvSpPr>
        <p:spPr>
          <a:xfrm>
            <a:off x="6143506" y="3009543"/>
            <a:ext cx="7828955" cy="540901"/>
          </a:xfrm>
          <a:prstGeom prst="rect">
            <a:avLst/>
          </a:prstGeom>
          <a:solidFill>
            <a:srgbClr val="EFE7D6"/>
          </a:solidFill>
          <a:ln/>
        </p:spPr>
      </p:sp>
      <p:sp>
        <p:nvSpPr>
          <p:cNvPr id="8" name="Text 4"/>
          <p:cNvSpPr/>
          <p:nvPr/>
        </p:nvSpPr>
        <p:spPr>
          <a:xfrm>
            <a:off x="6332101" y="3129796"/>
            <a:ext cx="2230041" cy="300395"/>
          </a:xfrm>
          <a:prstGeom prst="rect">
            <a:avLst/>
          </a:prstGeom>
          <a:noFill/>
          <a:ln/>
        </p:spPr>
        <p:txBody>
          <a:bodyPr wrap="none" rtlCol="0" anchor="t"/>
          <a:lstStyle/>
          <a:p>
            <a:pPr marL="0" indent="0">
              <a:lnSpc>
                <a:spcPts val="2366"/>
              </a:lnSpc>
              <a:buNone/>
            </a:pPr>
            <a:r>
              <a:rPr lang="en-US" sz="1479" dirty="0">
                <a:solidFill>
                  <a:srgbClr val="746558"/>
                </a:solidFill>
                <a:latin typeface="Gelasio" pitchFamily="34" charset="0"/>
                <a:ea typeface="Gelasio" pitchFamily="34" charset="-122"/>
                <a:cs typeface="Gelasio" pitchFamily="34" charset="-120"/>
              </a:rPr>
              <a:t>Metric</a:t>
            </a:r>
            <a:endParaRPr lang="en-US" sz="1479" dirty="0"/>
          </a:p>
        </p:txBody>
      </p:sp>
      <p:sp>
        <p:nvSpPr>
          <p:cNvPr id="9" name="Text 5"/>
          <p:cNvSpPr/>
          <p:nvPr/>
        </p:nvSpPr>
        <p:spPr>
          <a:xfrm>
            <a:off x="8945285" y="3129796"/>
            <a:ext cx="2226231" cy="300395"/>
          </a:xfrm>
          <a:prstGeom prst="rect">
            <a:avLst/>
          </a:prstGeom>
          <a:noFill/>
          <a:ln/>
        </p:spPr>
        <p:txBody>
          <a:bodyPr wrap="none" rtlCol="0" anchor="t"/>
          <a:lstStyle/>
          <a:p>
            <a:pPr marL="0" indent="0">
              <a:lnSpc>
                <a:spcPts val="2366"/>
              </a:lnSpc>
              <a:buNone/>
            </a:pPr>
            <a:r>
              <a:rPr lang="en-US" sz="1479" dirty="0">
                <a:solidFill>
                  <a:srgbClr val="746558"/>
                </a:solidFill>
                <a:latin typeface="Gelasio" pitchFamily="34" charset="0"/>
                <a:ea typeface="Gelasio" pitchFamily="34" charset="-122"/>
                <a:cs typeface="Gelasio" pitchFamily="34" charset="-120"/>
              </a:rPr>
              <a:t>Insight</a:t>
            </a:r>
            <a:endParaRPr lang="en-US" sz="1479" dirty="0"/>
          </a:p>
        </p:txBody>
      </p:sp>
      <p:sp>
        <p:nvSpPr>
          <p:cNvPr id="10" name="Text 6"/>
          <p:cNvSpPr/>
          <p:nvPr/>
        </p:nvSpPr>
        <p:spPr>
          <a:xfrm>
            <a:off x="11554658" y="3129796"/>
            <a:ext cx="2230041" cy="300395"/>
          </a:xfrm>
          <a:prstGeom prst="rect">
            <a:avLst/>
          </a:prstGeom>
          <a:noFill/>
          <a:ln/>
        </p:spPr>
        <p:txBody>
          <a:bodyPr wrap="none" rtlCol="0" anchor="t"/>
          <a:lstStyle/>
          <a:p>
            <a:pPr marL="0" indent="0">
              <a:lnSpc>
                <a:spcPts val="2366"/>
              </a:lnSpc>
              <a:buNone/>
            </a:pPr>
            <a:r>
              <a:rPr lang="en-US" sz="1479" dirty="0">
                <a:solidFill>
                  <a:srgbClr val="746558"/>
                </a:solidFill>
                <a:latin typeface="Gelasio" pitchFamily="34" charset="0"/>
                <a:ea typeface="Gelasio" pitchFamily="34" charset="-122"/>
                <a:cs typeface="Gelasio" pitchFamily="34" charset="-120"/>
              </a:rPr>
              <a:t>Action</a:t>
            </a:r>
            <a:endParaRPr lang="en-US" sz="1479" dirty="0"/>
          </a:p>
        </p:txBody>
      </p:sp>
      <p:sp>
        <p:nvSpPr>
          <p:cNvPr id="11" name="Text 7"/>
          <p:cNvSpPr/>
          <p:nvPr/>
        </p:nvSpPr>
        <p:spPr>
          <a:xfrm>
            <a:off x="6332101" y="3670697"/>
            <a:ext cx="2230041" cy="300395"/>
          </a:xfrm>
          <a:prstGeom prst="rect">
            <a:avLst/>
          </a:prstGeom>
          <a:noFill/>
          <a:ln/>
        </p:spPr>
        <p:txBody>
          <a:bodyPr wrap="none" rtlCol="0" anchor="t"/>
          <a:lstStyle/>
          <a:p>
            <a:pPr marL="0" indent="0">
              <a:lnSpc>
                <a:spcPts val="2366"/>
              </a:lnSpc>
              <a:buNone/>
            </a:pPr>
            <a:r>
              <a:rPr lang="en-US" sz="1479" dirty="0">
                <a:solidFill>
                  <a:srgbClr val="746558"/>
                </a:solidFill>
                <a:latin typeface="Gelasio" pitchFamily="34" charset="0"/>
                <a:ea typeface="Gelasio" pitchFamily="34" charset="-122"/>
                <a:cs typeface="Gelasio" pitchFamily="34" charset="-120"/>
              </a:rPr>
              <a:t>Restaurant Popularity</a:t>
            </a:r>
            <a:endParaRPr lang="en-US" sz="1479" dirty="0"/>
          </a:p>
        </p:txBody>
      </p:sp>
      <p:sp>
        <p:nvSpPr>
          <p:cNvPr id="12" name="Text 8"/>
          <p:cNvSpPr/>
          <p:nvPr/>
        </p:nvSpPr>
        <p:spPr>
          <a:xfrm>
            <a:off x="8945285" y="3670697"/>
            <a:ext cx="2226231" cy="600789"/>
          </a:xfrm>
          <a:prstGeom prst="rect">
            <a:avLst/>
          </a:prstGeom>
          <a:noFill/>
          <a:ln/>
        </p:spPr>
        <p:txBody>
          <a:bodyPr wrap="square" rtlCol="0" anchor="t"/>
          <a:lstStyle/>
          <a:p>
            <a:pPr marL="0" indent="0">
              <a:lnSpc>
                <a:spcPts val="2366"/>
              </a:lnSpc>
              <a:buNone/>
            </a:pPr>
            <a:r>
              <a:rPr lang="en-US" sz="1479" dirty="0">
                <a:solidFill>
                  <a:srgbClr val="746558"/>
                </a:solidFill>
                <a:latin typeface="Gelasio" pitchFamily="34" charset="0"/>
                <a:ea typeface="Gelasio" pitchFamily="34" charset="-122"/>
                <a:cs typeface="Gelasio" pitchFamily="34" charset="-120"/>
              </a:rPr>
              <a:t>Identify trending cuisines and dishes</a:t>
            </a:r>
            <a:endParaRPr lang="en-US" sz="1479" dirty="0"/>
          </a:p>
        </p:txBody>
      </p:sp>
      <p:sp>
        <p:nvSpPr>
          <p:cNvPr id="13" name="Text 9"/>
          <p:cNvSpPr/>
          <p:nvPr/>
        </p:nvSpPr>
        <p:spPr>
          <a:xfrm>
            <a:off x="11554658" y="3670697"/>
            <a:ext cx="2230041" cy="901184"/>
          </a:xfrm>
          <a:prstGeom prst="rect">
            <a:avLst/>
          </a:prstGeom>
          <a:noFill/>
          <a:ln/>
        </p:spPr>
        <p:txBody>
          <a:bodyPr wrap="square" rtlCol="0" anchor="t"/>
          <a:lstStyle/>
          <a:p>
            <a:pPr marL="0" indent="0">
              <a:lnSpc>
                <a:spcPts val="2366"/>
              </a:lnSpc>
              <a:buNone/>
            </a:pPr>
            <a:r>
              <a:rPr lang="en-US" sz="1479" dirty="0">
                <a:solidFill>
                  <a:srgbClr val="746558"/>
                </a:solidFill>
                <a:latin typeface="Gelasio" pitchFamily="34" charset="0"/>
                <a:ea typeface="Gelasio" pitchFamily="34" charset="-122"/>
                <a:cs typeface="Gelasio" pitchFamily="34" charset="-120"/>
              </a:rPr>
              <a:t>Promote popular options, personalize recommendations</a:t>
            </a:r>
            <a:endParaRPr lang="en-US" sz="1479" dirty="0"/>
          </a:p>
        </p:txBody>
      </p:sp>
      <p:sp>
        <p:nvSpPr>
          <p:cNvPr id="14" name="Shape 10"/>
          <p:cNvSpPr/>
          <p:nvPr/>
        </p:nvSpPr>
        <p:spPr>
          <a:xfrm>
            <a:off x="6143506" y="4692134"/>
            <a:ext cx="7828955" cy="841296"/>
          </a:xfrm>
          <a:prstGeom prst="rect">
            <a:avLst/>
          </a:prstGeom>
          <a:solidFill>
            <a:srgbClr val="EFE7D6"/>
          </a:solidFill>
          <a:ln/>
        </p:spPr>
      </p:sp>
      <p:sp>
        <p:nvSpPr>
          <p:cNvPr id="15" name="Text 11"/>
          <p:cNvSpPr/>
          <p:nvPr/>
        </p:nvSpPr>
        <p:spPr>
          <a:xfrm>
            <a:off x="6332101" y="4812387"/>
            <a:ext cx="2230041" cy="300395"/>
          </a:xfrm>
          <a:prstGeom prst="rect">
            <a:avLst/>
          </a:prstGeom>
          <a:noFill/>
          <a:ln/>
        </p:spPr>
        <p:txBody>
          <a:bodyPr wrap="none" rtlCol="0" anchor="t"/>
          <a:lstStyle/>
          <a:p>
            <a:pPr marL="0" indent="0">
              <a:lnSpc>
                <a:spcPts val="2366"/>
              </a:lnSpc>
              <a:buNone/>
            </a:pPr>
            <a:r>
              <a:rPr lang="en-US" sz="1479" dirty="0">
                <a:solidFill>
                  <a:srgbClr val="746558"/>
                </a:solidFill>
                <a:latin typeface="Gelasio" pitchFamily="34" charset="0"/>
                <a:ea typeface="Gelasio" pitchFamily="34" charset="-122"/>
                <a:cs typeface="Gelasio" pitchFamily="34" charset="-120"/>
              </a:rPr>
              <a:t>Delivery Demand</a:t>
            </a:r>
            <a:endParaRPr lang="en-US" sz="1479" dirty="0"/>
          </a:p>
        </p:txBody>
      </p:sp>
      <p:sp>
        <p:nvSpPr>
          <p:cNvPr id="16" name="Text 12"/>
          <p:cNvSpPr/>
          <p:nvPr/>
        </p:nvSpPr>
        <p:spPr>
          <a:xfrm>
            <a:off x="8945285" y="4812387"/>
            <a:ext cx="2226231" cy="600789"/>
          </a:xfrm>
          <a:prstGeom prst="rect">
            <a:avLst/>
          </a:prstGeom>
          <a:noFill/>
          <a:ln/>
        </p:spPr>
        <p:txBody>
          <a:bodyPr wrap="square" rtlCol="0" anchor="t"/>
          <a:lstStyle/>
          <a:p>
            <a:pPr marL="0" indent="0">
              <a:lnSpc>
                <a:spcPts val="2366"/>
              </a:lnSpc>
              <a:buNone/>
            </a:pPr>
            <a:r>
              <a:rPr lang="en-US" sz="1479" dirty="0">
                <a:solidFill>
                  <a:srgbClr val="746558"/>
                </a:solidFill>
                <a:latin typeface="Gelasio" pitchFamily="34" charset="0"/>
                <a:ea typeface="Gelasio" pitchFamily="34" charset="-122"/>
                <a:cs typeface="Gelasio" pitchFamily="34" charset="-120"/>
              </a:rPr>
              <a:t>Understand peak hours and geographic patterns</a:t>
            </a:r>
            <a:endParaRPr lang="en-US" sz="1479" dirty="0"/>
          </a:p>
        </p:txBody>
      </p:sp>
      <p:sp>
        <p:nvSpPr>
          <p:cNvPr id="17" name="Text 13"/>
          <p:cNvSpPr/>
          <p:nvPr/>
        </p:nvSpPr>
        <p:spPr>
          <a:xfrm>
            <a:off x="11554658" y="4812387"/>
            <a:ext cx="2230041" cy="600789"/>
          </a:xfrm>
          <a:prstGeom prst="rect">
            <a:avLst/>
          </a:prstGeom>
          <a:noFill/>
          <a:ln/>
        </p:spPr>
        <p:txBody>
          <a:bodyPr wrap="square" rtlCol="0" anchor="t"/>
          <a:lstStyle/>
          <a:p>
            <a:pPr marL="0" indent="0">
              <a:lnSpc>
                <a:spcPts val="2366"/>
              </a:lnSpc>
              <a:buNone/>
            </a:pPr>
            <a:r>
              <a:rPr lang="en-US" sz="1479" dirty="0">
                <a:solidFill>
                  <a:srgbClr val="746558"/>
                </a:solidFill>
                <a:latin typeface="Gelasio" pitchFamily="34" charset="0"/>
                <a:ea typeface="Gelasio" pitchFamily="34" charset="-122"/>
                <a:cs typeface="Gelasio" pitchFamily="34" charset="-120"/>
              </a:rPr>
              <a:t>Optimize delivery routes, adjust pricing dynamically</a:t>
            </a:r>
            <a:endParaRPr lang="en-US" sz="1479" dirty="0"/>
          </a:p>
        </p:txBody>
      </p:sp>
      <p:sp>
        <p:nvSpPr>
          <p:cNvPr id="18" name="Text 14"/>
          <p:cNvSpPr/>
          <p:nvPr/>
        </p:nvSpPr>
        <p:spPr>
          <a:xfrm>
            <a:off x="6332101" y="5653683"/>
            <a:ext cx="2230041" cy="300395"/>
          </a:xfrm>
          <a:prstGeom prst="rect">
            <a:avLst/>
          </a:prstGeom>
          <a:noFill/>
          <a:ln/>
        </p:spPr>
        <p:txBody>
          <a:bodyPr wrap="none" rtlCol="0" anchor="t"/>
          <a:lstStyle/>
          <a:p>
            <a:pPr marL="0" indent="0">
              <a:lnSpc>
                <a:spcPts val="2366"/>
              </a:lnSpc>
              <a:buNone/>
            </a:pPr>
            <a:r>
              <a:rPr lang="en-US" sz="1479" dirty="0">
                <a:solidFill>
                  <a:srgbClr val="746558"/>
                </a:solidFill>
                <a:latin typeface="Gelasio" pitchFamily="34" charset="0"/>
                <a:ea typeface="Gelasio" pitchFamily="34" charset="-122"/>
                <a:cs typeface="Gelasio" pitchFamily="34" charset="-120"/>
              </a:rPr>
              <a:t>User Feedback</a:t>
            </a:r>
            <a:endParaRPr lang="en-US" sz="1479" dirty="0"/>
          </a:p>
        </p:txBody>
      </p:sp>
      <p:sp>
        <p:nvSpPr>
          <p:cNvPr id="19" name="Text 15"/>
          <p:cNvSpPr/>
          <p:nvPr/>
        </p:nvSpPr>
        <p:spPr>
          <a:xfrm>
            <a:off x="8945285" y="5653683"/>
            <a:ext cx="2226231" cy="600789"/>
          </a:xfrm>
          <a:prstGeom prst="rect">
            <a:avLst/>
          </a:prstGeom>
          <a:noFill/>
          <a:ln/>
        </p:spPr>
        <p:txBody>
          <a:bodyPr wrap="square" rtlCol="0" anchor="t"/>
          <a:lstStyle/>
          <a:p>
            <a:pPr marL="0" indent="0">
              <a:lnSpc>
                <a:spcPts val="2366"/>
              </a:lnSpc>
              <a:buNone/>
            </a:pPr>
            <a:r>
              <a:rPr lang="en-US" sz="1479" dirty="0">
                <a:solidFill>
                  <a:srgbClr val="746558"/>
                </a:solidFill>
                <a:latin typeface="Gelasio" pitchFamily="34" charset="0"/>
                <a:ea typeface="Gelasio" pitchFamily="34" charset="-122"/>
                <a:cs typeface="Gelasio" pitchFamily="34" charset="-120"/>
              </a:rPr>
              <a:t>Analyze customer reviews and ratings</a:t>
            </a:r>
            <a:endParaRPr lang="en-US" sz="1479" dirty="0"/>
          </a:p>
        </p:txBody>
      </p:sp>
      <p:sp>
        <p:nvSpPr>
          <p:cNvPr id="20" name="Text 16"/>
          <p:cNvSpPr/>
          <p:nvPr/>
        </p:nvSpPr>
        <p:spPr>
          <a:xfrm>
            <a:off x="11554658" y="5653683"/>
            <a:ext cx="2230041" cy="901184"/>
          </a:xfrm>
          <a:prstGeom prst="rect">
            <a:avLst/>
          </a:prstGeom>
          <a:noFill/>
          <a:ln/>
        </p:spPr>
        <p:txBody>
          <a:bodyPr wrap="square" rtlCol="0" anchor="t"/>
          <a:lstStyle/>
          <a:p>
            <a:pPr marL="0" indent="0">
              <a:lnSpc>
                <a:spcPts val="2366"/>
              </a:lnSpc>
              <a:buNone/>
            </a:pPr>
            <a:r>
              <a:rPr lang="en-US" sz="1479" dirty="0">
                <a:solidFill>
                  <a:srgbClr val="746558"/>
                </a:solidFill>
                <a:latin typeface="Gelasio" pitchFamily="34" charset="0"/>
                <a:ea typeface="Gelasio" pitchFamily="34" charset="-122"/>
                <a:cs typeface="Gelasio" pitchFamily="34" charset="-120"/>
              </a:rPr>
              <a:t>Identify areas for improvement, personalize user experience</a:t>
            </a:r>
            <a:endParaRPr lang="en-US" sz="1479" dirty="0"/>
          </a:p>
        </p:txBody>
      </p:sp>
      <p:pic>
        <p:nvPicPr>
          <p:cNvPr id="23" name="Picture 22">
            <a:extLst>
              <a:ext uri="{FF2B5EF4-FFF2-40B4-BE49-F238E27FC236}">
                <a16:creationId xmlns:a16="http://schemas.microsoft.com/office/drawing/2014/main" id="{1922BD5B-E899-444A-804D-5C0BA8340E4F}"/>
              </a:ext>
            </a:extLst>
          </p:cNvPr>
          <p:cNvPicPr>
            <a:picLocks noChangeAspect="1"/>
          </p:cNvPicPr>
          <p:nvPr/>
        </p:nvPicPr>
        <p:blipFill>
          <a:blip r:embed="rId4"/>
          <a:stretch>
            <a:fillRect/>
          </a:stretch>
        </p:blipFill>
        <p:spPr>
          <a:xfrm>
            <a:off x="833" y="2406316"/>
            <a:ext cx="5948125" cy="326453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5979" y="2693194"/>
            <a:ext cx="5054322" cy="2843093"/>
          </a:xfrm>
          <a:prstGeom prst="rect">
            <a:avLst/>
          </a:prstGeom>
        </p:spPr>
      </p:pic>
      <p:sp>
        <p:nvSpPr>
          <p:cNvPr id="6" name="Text 2"/>
          <p:cNvSpPr/>
          <p:nvPr/>
        </p:nvSpPr>
        <p:spPr>
          <a:xfrm>
            <a:off x="6091238" y="944047"/>
            <a:ext cx="7934325" cy="1080135"/>
          </a:xfrm>
          <a:prstGeom prst="rect">
            <a:avLst/>
          </a:prstGeom>
          <a:noFill/>
          <a:ln/>
        </p:spPr>
        <p:txBody>
          <a:bodyPr wrap="square" rtlCol="0" anchor="t"/>
          <a:lstStyle/>
          <a:p>
            <a:pPr marL="0" indent="0">
              <a:lnSpc>
                <a:spcPts val="4253"/>
              </a:lnSpc>
              <a:buNone/>
            </a:pPr>
            <a:r>
              <a:rPr lang="en-US" sz="3402" b="1" dirty="0">
                <a:solidFill>
                  <a:srgbClr val="484237"/>
                </a:solidFill>
                <a:latin typeface="Gelasio" pitchFamily="34" charset="0"/>
                <a:ea typeface="Gelasio" pitchFamily="34" charset="-122"/>
                <a:cs typeface="Gelasio" pitchFamily="34" charset="-120"/>
              </a:rPr>
              <a:t>Strategic Partnerships: Expanding Reach</a:t>
            </a:r>
            <a:endParaRPr lang="en-US" sz="3402" dirty="0"/>
          </a:p>
        </p:txBody>
      </p:sp>
      <p:sp>
        <p:nvSpPr>
          <p:cNvPr id="7" name="Shape 3"/>
          <p:cNvSpPr/>
          <p:nvPr/>
        </p:nvSpPr>
        <p:spPr>
          <a:xfrm>
            <a:off x="6091238" y="2477691"/>
            <a:ext cx="388739" cy="388739"/>
          </a:xfrm>
          <a:prstGeom prst="roundRect">
            <a:avLst>
              <a:gd name="adj" fmla="val 26674"/>
            </a:avLst>
          </a:prstGeom>
          <a:solidFill>
            <a:srgbClr val="EFE7D6"/>
          </a:solidFill>
          <a:ln/>
        </p:spPr>
      </p:sp>
      <p:sp>
        <p:nvSpPr>
          <p:cNvPr id="8" name="Text 4"/>
          <p:cNvSpPr/>
          <p:nvPr/>
        </p:nvSpPr>
        <p:spPr>
          <a:xfrm>
            <a:off x="6224468" y="2542461"/>
            <a:ext cx="122277" cy="259199"/>
          </a:xfrm>
          <a:prstGeom prst="rect">
            <a:avLst/>
          </a:prstGeom>
          <a:noFill/>
          <a:ln/>
        </p:spPr>
        <p:txBody>
          <a:bodyPr wrap="none" rtlCol="0" anchor="t"/>
          <a:lstStyle/>
          <a:p>
            <a:pPr marL="0" indent="0" algn="ctr">
              <a:lnSpc>
                <a:spcPts val="2041"/>
              </a:lnSpc>
              <a:buNone/>
            </a:pPr>
            <a:r>
              <a:rPr lang="en-US" sz="2041" b="1" dirty="0">
                <a:solidFill>
                  <a:srgbClr val="484237"/>
                </a:solidFill>
                <a:latin typeface="Gelasio" pitchFamily="34" charset="0"/>
                <a:ea typeface="Gelasio" pitchFamily="34" charset="-122"/>
                <a:cs typeface="Gelasio" pitchFamily="34" charset="-120"/>
              </a:rPr>
              <a:t>1</a:t>
            </a:r>
            <a:endParaRPr lang="en-US" sz="2041" dirty="0"/>
          </a:p>
        </p:txBody>
      </p:sp>
      <p:sp>
        <p:nvSpPr>
          <p:cNvPr id="9" name="Text 5"/>
          <p:cNvSpPr/>
          <p:nvPr/>
        </p:nvSpPr>
        <p:spPr>
          <a:xfrm>
            <a:off x="6652736" y="2477691"/>
            <a:ext cx="3224093" cy="269915"/>
          </a:xfrm>
          <a:prstGeom prst="rect">
            <a:avLst/>
          </a:prstGeom>
          <a:noFill/>
          <a:ln/>
        </p:spPr>
        <p:txBody>
          <a:bodyPr wrap="none" rtlCol="0" anchor="t"/>
          <a:lstStyle/>
          <a:p>
            <a:pPr marL="0" indent="0">
              <a:lnSpc>
                <a:spcPts val="2126"/>
              </a:lnSpc>
              <a:buNone/>
            </a:pPr>
            <a:r>
              <a:rPr lang="en-US" sz="1701" b="1" dirty="0">
                <a:solidFill>
                  <a:srgbClr val="484237"/>
                </a:solidFill>
                <a:latin typeface="Gelasio" pitchFamily="34" charset="0"/>
                <a:ea typeface="Gelasio" pitchFamily="34" charset="-122"/>
                <a:cs typeface="Gelasio" pitchFamily="34" charset="-120"/>
              </a:rPr>
              <a:t>Local Food Delivery Platforms</a:t>
            </a:r>
            <a:endParaRPr lang="en-US" sz="1701" dirty="0"/>
          </a:p>
        </p:txBody>
      </p:sp>
      <p:sp>
        <p:nvSpPr>
          <p:cNvPr id="10" name="Text 6"/>
          <p:cNvSpPr/>
          <p:nvPr/>
        </p:nvSpPr>
        <p:spPr>
          <a:xfrm>
            <a:off x="6652736" y="2851190"/>
            <a:ext cx="7372826" cy="553164"/>
          </a:xfrm>
          <a:prstGeom prst="rect">
            <a:avLst/>
          </a:prstGeom>
          <a:noFill/>
          <a:ln/>
        </p:spPr>
        <p:txBody>
          <a:bodyPr wrap="square" rtlCol="0" anchor="t"/>
          <a:lstStyle/>
          <a:p>
            <a:pPr marL="0" indent="0">
              <a:lnSpc>
                <a:spcPts val="2177"/>
              </a:lnSpc>
              <a:buNone/>
            </a:pPr>
            <a:r>
              <a:rPr lang="en-US" sz="1361" dirty="0">
                <a:solidFill>
                  <a:srgbClr val="746558"/>
                </a:solidFill>
                <a:latin typeface="Gelasio" pitchFamily="34" charset="0"/>
                <a:ea typeface="Gelasio" pitchFamily="34" charset="-122"/>
                <a:cs typeface="Gelasio" pitchFamily="34" charset="-120"/>
              </a:rPr>
              <a:t>Partnering with local food delivery services in emerging markets can provide access to new customer bases and accelerate Zomato's expansion.</a:t>
            </a:r>
            <a:endParaRPr lang="en-US" sz="1361" dirty="0"/>
          </a:p>
        </p:txBody>
      </p:sp>
      <p:sp>
        <p:nvSpPr>
          <p:cNvPr id="11" name="Shape 7"/>
          <p:cNvSpPr/>
          <p:nvPr/>
        </p:nvSpPr>
        <p:spPr>
          <a:xfrm>
            <a:off x="6091238" y="3771424"/>
            <a:ext cx="388739" cy="388739"/>
          </a:xfrm>
          <a:prstGeom prst="roundRect">
            <a:avLst>
              <a:gd name="adj" fmla="val 26674"/>
            </a:avLst>
          </a:prstGeom>
          <a:solidFill>
            <a:srgbClr val="EFE7D6"/>
          </a:solidFill>
          <a:ln/>
        </p:spPr>
      </p:sp>
      <p:sp>
        <p:nvSpPr>
          <p:cNvPr id="12" name="Text 8"/>
          <p:cNvSpPr/>
          <p:nvPr/>
        </p:nvSpPr>
        <p:spPr>
          <a:xfrm>
            <a:off x="6206966" y="3836194"/>
            <a:ext cx="157163" cy="259199"/>
          </a:xfrm>
          <a:prstGeom prst="rect">
            <a:avLst/>
          </a:prstGeom>
          <a:noFill/>
          <a:ln/>
        </p:spPr>
        <p:txBody>
          <a:bodyPr wrap="none" rtlCol="0" anchor="t"/>
          <a:lstStyle/>
          <a:p>
            <a:pPr marL="0" indent="0" algn="ctr">
              <a:lnSpc>
                <a:spcPts val="2041"/>
              </a:lnSpc>
              <a:buNone/>
            </a:pPr>
            <a:r>
              <a:rPr lang="en-US" sz="2041" b="1" dirty="0">
                <a:solidFill>
                  <a:srgbClr val="484237"/>
                </a:solidFill>
                <a:latin typeface="Gelasio" pitchFamily="34" charset="0"/>
                <a:ea typeface="Gelasio" pitchFamily="34" charset="-122"/>
                <a:cs typeface="Gelasio" pitchFamily="34" charset="-120"/>
              </a:rPr>
              <a:t>2</a:t>
            </a:r>
            <a:endParaRPr lang="en-US" sz="2041" dirty="0"/>
          </a:p>
        </p:txBody>
      </p:sp>
      <p:sp>
        <p:nvSpPr>
          <p:cNvPr id="13" name="Text 9"/>
          <p:cNvSpPr/>
          <p:nvPr/>
        </p:nvSpPr>
        <p:spPr>
          <a:xfrm>
            <a:off x="6652736" y="3771424"/>
            <a:ext cx="4730353" cy="269915"/>
          </a:xfrm>
          <a:prstGeom prst="rect">
            <a:avLst/>
          </a:prstGeom>
          <a:noFill/>
          <a:ln/>
        </p:spPr>
        <p:txBody>
          <a:bodyPr wrap="none" rtlCol="0" anchor="t"/>
          <a:lstStyle/>
          <a:p>
            <a:pPr marL="0" indent="0">
              <a:lnSpc>
                <a:spcPts val="2126"/>
              </a:lnSpc>
              <a:buNone/>
            </a:pPr>
            <a:r>
              <a:rPr lang="en-US" sz="1701" b="1" dirty="0">
                <a:solidFill>
                  <a:srgbClr val="484237"/>
                </a:solidFill>
                <a:latin typeface="Gelasio" pitchFamily="34" charset="0"/>
                <a:ea typeface="Gelasio" pitchFamily="34" charset="-122"/>
                <a:cs typeface="Gelasio" pitchFamily="34" charset="-120"/>
              </a:rPr>
              <a:t>Restaurant Management Software Providers</a:t>
            </a:r>
            <a:endParaRPr lang="en-US" sz="1701" dirty="0"/>
          </a:p>
        </p:txBody>
      </p:sp>
      <p:sp>
        <p:nvSpPr>
          <p:cNvPr id="14" name="Text 10"/>
          <p:cNvSpPr/>
          <p:nvPr/>
        </p:nvSpPr>
        <p:spPr>
          <a:xfrm>
            <a:off x="6652736" y="4144923"/>
            <a:ext cx="7372826" cy="553164"/>
          </a:xfrm>
          <a:prstGeom prst="rect">
            <a:avLst/>
          </a:prstGeom>
          <a:noFill/>
          <a:ln/>
        </p:spPr>
        <p:txBody>
          <a:bodyPr wrap="square" rtlCol="0" anchor="t"/>
          <a:lstStyle/>
          <a:p>
            <a:pPr marL="0" indent="0">
              <a:lnSpc>
                <a:spcPts val="2177"/>
              </a:lnSpc>
              <a:buNone/>
            </a:pPr>
            <a:r>
              <a:rPr lang="en-US" sz="1361" dirty="0">
                <a:solidFill>
                  <a:srgbClr val="746558"/>
                </a:solidFill>
                <a:latin typeface="Gelasio" pitchFamily="34" charset="0"/>
                <a:ea typeface="Gelasio" pitchFamily="34" charset="-122"/>
                <a:cs typeface="Gelasio" pitchFamily="34" charset="-120"/>
              </a:rPr>
              <a:t>Collaborating with restaurant management software companies can streamline integration and enhance data sharing between Zomato and its restaurant partners.</a:t>
            </a:r>
            <a:endParaRPr lang="en-US" sz="1361" dirty="0"/>
          </a:p>
        </p:txBody>
      </p:sp>
      <p:sp>
        <p:nvSpPr>
          <p:cNvPr id="15" name="Shape 11"/>
          <p:cNvSpPr/>
          <p:nvPr/>
        </p:nvSpPr>
        <p:spPr>
          <a:xfrm>
            <a:off x="6091238" y="5065157"/>
            <a:ext cx="388739" cy="388739"/>
          </a:xfrm>
          <a:prstGeom prst="roundRect">
            <a:avLst>
              <a:gd name="adj" fmla="val 26674"/>
            </a:avLst>
          </a:prstGeom>
          <a:solidFill>
            <a:srgbClr val="EFE7D6"/>
          </a:solidFill>
          <a:ln/>
        </p:spPr>
      </p:sp>
      <p:sp>
        <p:nvSpPr>
          <p:cNvPr id="16" name="Text 12"/>
          <p:cNvSpPr/>
          <p:nvPr/>
        </p:nvSpPr>
        <p:spPr>
          <a:xfrm>
            <a:off x="6207443" y="5129927"/>
            <a:ext cx="156210" cy="259199"/>
          </a:xfrm>
          <a:prstGeom prst="rect">
            <a:avLst/>
          </a:prstGeom>
          <a:noFill/>
          <a:ln/>
        </p:spPr>
        <p:txBody>
          <a:bodyPr wrap="none" rtlCol="0" anchor="t"/>
          <a:lstStyle/>
          <a:p>
            <a:pPr marL="0" indent="0" algn="ctr">
              <a:lnSpc>
                <a:spcPts val="2041"/>
              </a:lnSpc>
              <a:buNone/>
            </a:pPr>
            <a:r>
              <a:rPr lang="en-US" sz="2041" b="1" dirty="0">
                <a:solidFill>
                  <a:srgbClr val="484237"/>
                </a:solidFill>
                <a:latin typeface="Gelasio" pitchFamily="34" charset="0"/>
                <a:ea typeface="Gelasio" pitchFamily="34" charset="-122"/>
                <a:cs typeface="Gelasio" pitchFamily="34" charset="-120"/>
              </a:rPr>
              <a:t>3</a:t>
            </a:r>
            <a:endParaRPr lang="en-US" sz="2041" dirty="0"/>
          </a:p>
        </p:txBody>
      </p:sp>
      <p:sp>
        <p:nvSpPr>
          <p:cNvPr id="17" name="Text 13"/>
          <p:cNvSpPr/>
          <p:nvPr/>
        </p:nvSpPr>
        <p:spPr>
          <a:xfrm>
            <a:off x="6652736" y="5065157"/>
            <a:ext cx="2160270" cy="269915"/>
          </a:xfrm>
          <a:prstGeom prst="rect">
            <a:avLst/>
          </a:prstGeom>
          <a:noFill/>
          <a:ln/>
        </p:spPr>
        <p:txBody>
          <a:bodyPr wrap="none" rtlCol="0" anchor="t"/>
          <a:lstStyle/>
          <a:p>
            <a:pPr marL="0" indent="0">
              <a:lnSpc>
                <a:spcPts val="2126"/>
              </a:lnSpc>
              <a:buNone/>
            </a:pPr>
            <a:r>
              <a:rPr lang="en-US" sz="1701" b="1" dirty="0">
                <a:solidFill>
                  <a:srgbClr val="484237"/>
                </a:solidFill>
                <a:latin typeface="Gelasio" pitchFamily="34" charset="0"/>
                <a:ea typeface="Gelasio" pitchFamily="34" charset="-122"/>
                <a:cs typeface="Gelasio" pitchFamily="34" charset="-120"/>
              </a:rPr>
              <a:t>Payment Gateways</a:t>
            </a:r>
            <a:endParaRPr lang="en-US" sz="1701" dirty="0"/>
          </a:p>
        </p:txBody>
      </p:sp>
      <p:sp>
        <p:nvSpPr>
          <p:cNvPr id="18" name="Text 14"/>
          <p:cNvSpPr/>
          <p:nvPr/>
        </p:nvSpPr>
        <p:spPr>
          <a:xfrm>
            <a:off x="6652736" y="5438656"/>
            <a:ext cx="7372826" cy="553164"/>
          </a:xfrm>
          <a:prstGeom prst="rect">
            <a:avLst/>
          </a:prstGeom>
          <a:noFill/>
          <a:ln/>
        </p:spPr>
        <p:txBody>
          <a:bodyPr wrap="square" rtlCol="0" anchor="t"/>
          <a:lstStyle/>
          <a:p>
            <a:pPr marL="0" indent="0">
              <a:lnSpc>
                <a:spcPts val="2177"/>
              </a:lnSpc>
              <a:buNone/>
            </a:pPr>
            <a:r>
              <a:rPr lang="en-US" sz="1361" dirty="0">
                <a:solidFill>
                  <a:srgbClr val="746558"/>
                </a:solidFill>
                <a:latin typeface="Gelasio" pitchFamily="34" charset="0"/>
                <a:ea typeface="Gelasio" pitchFamily="34" charset="-122"/>
                <a:cs typeface="Gelasio" pitchFamily="34" charset="-120"/>
              </a:rPr>
              <a:t>Partnering with popular payment gateways can offer users a wider range of secure and convenient payment options, increasing conversion rates.</a:t>
            </a:r>
            <a:endParaRPr lang="en-US" sz="1361" dirty="0"/>
          </a:p>
        </p:txBody>
      </p:sp>
      <p:sp>
        <p:nvSpPr>
          <p:cNvPr id="19" name="Shape 15"/>
          <p:cNvSpPr/>
          <p:nvPr/>
        </p:nvSpPr>
        <p:spPr>
          <a:xfrm>
            <a:off x="6091238" y="6358890"/>
            <a:ext cx="388739" cy="388739"/>
          </a:xfrm>
          <a:prstGeom prst="roundRect">
            <a:avLst>
              <a:gd name="adj" fmla="val 26674"/>
            </a:avLst>
          </a:prstGeom>
          <a:solidFill>
            <a:srgbClr val="EFE7D6"/>
          </a:solidFill>
          <a:ln/>
        </p:spPr>
      </p:sp>
      <p:sp>
        <p:nvSpPr>
          <p:cNvPr id="20" name="Text 16"/>
          <p:cNvSpPr/>
          <p:nvPr/>
        </p:nvSpPr>
        <p:spPr>
          <a:xfrm>
            <a:off x="6204704" y="6423660"/>
            <a:ext cx="161687" cy="259199"/>
          </a:xfrm>
          <a:prstGeom prst="rect">
            <a:avLst/>
          </a:prstGeom>
          <a:noFill/>
          <a:ln/>
        </p:spPr>
        <p:txBody>
          <a:bodyPr wrap="none" rtlCol="0" anchor="t"/>
          <a:lstStyle/>
          <a:p>
            <a:pPr marL="0" indent="0" algn="ctr">
              <a:lnSpc>
                <a:spcPts val="2041"/>
              </a:lnSpc>
              <a:buNone/>
            </a:pPr>
            <a:r>
              <a:rPr lang="en-US" sz="2041" b="1" dirty="0">
                <a:solidFill>
                  <a:srgbClr val="484237"/>
                </a:solidFill>
                <a:latin typeface="Gelasio" pitchFamily="34" charset="0"/>
                <a:ea typeface="Gelasio" pitchFamily="34" charset="-122"/>
                <a:cs typeface="Gelasio" pitchFamily="34" charset="-120"/>
              </a:rPr>
              <a:t>4</a:t>
            </a:r>
            <a:endParaRPr lang="en-US" sz="2041" dirty="0"/>
          </a:p>
        </p:txBody>
      </p:sp>
      <p:sp>
        <p:nvSpPr>
          <p:cNvPr id="21" name="Text 17"/>
          <p:cNvSpPr/>
          <p:nvPr/>
        </p:nvSpPr>
        <p:spPr>
          <a:xfrm>
            <a:off x="6652736" y="6358890"/>
            <a:ext cx="3956566" cy="269915"/>
          </a:xfrm>
          <a:prstGeom prst="rect">
            <a:avLst/>
          </a:prstGeom>
          <a:noFill/>
          <a:ln/>
        </p:spPr>
        <p:txBody>
          <a:bodyPr wrap="none" rtlCol="0" anchor="t"/>
          <a:lstStyle/>
          <a:p>
            <a:pPr marL="0" indent="0">
              <a:lnSpc>
                <a:spcPts val="2126"/>
              </a:lnSpc>
              <a:buNone/>
            </a:pPr>
            <a:r>
              <a:rPr lang="en-US" sz="1701" b="1" dirty="0">
                <a:solidFill>
                  <a:srgbClr val="484237"/>
                </a:solidFill>
                <a:latin typeface="Gelasio" pitchFamily="34" charset="0"/>
                <a:ea typeface="Gelasio" pitchFamily="34" charset="-122"/>
                <a:cs typeface="Gelasio" pitchFamily="34" charset="-120"/>
              </a:rPr>
              <a:t>Marketing and Advertising Platforms</a:t>
            </a:r>
            <a:endParaRPr lang="en-US" sz="1701" dirty="0"/>
          </a:p>
        </p:txBody>
      </p:sp>
      <p:sp>
        <p:nvSpPr>
          <p:cNvPr id="22" name="Text 18"/>
          <p:cNvSpPr/>
          <p:nvPr/>
        </p:nvSpPr>
        <p:spPr>
          <a:xfrm>
            <a:off x="6652736" y="6732389"/>
            <a:ext cx="7372826" cy="553164"/>
          </a:xfrm>
          <a:prstGeom prst="rect">
            <a:avLst/>
          </a:prstGeom>
          <a:noFill/>
          <a:ln/>
        </p:spPr>
        <p:txBody>
          <a:bodyPr wrap="square" rtlCol="0" anchor="t"/>
          <a:lstStyle/>
          <a:p>
            <a:pPr marL="0" indent="0">
              <a:lnSpc>
                <a:spcPts val="2177"/>
              </a:lnSpc>
              <a:buNone/>
            </a:pPr>
            <a:r>
              <a:rPr lang="en-US" sz="1361" dirty="0">
                <a:solidFill>
                  <a:srgbClr val="746558"/>
                </a:solidFill>
                <a:latin typeface="Gelasio" pitchFamily="34" charset="0"/>
                <a:ea typeface="Gelasio" pitchFamily="34" charset="-122"/>
                <a:cs typeface="Gelasio" pitchFamily="34" charset="-120"/>
              </a:rPr>
              <a:t>Partnering with marketing and advertising platforms can reach a broader audience, promoting Zomato's services and special offers effectively.</a:t>
            </a:r>
            <a:endParaRPr lang="en-US" sz="1361"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52610" y="2491740"/>
            <a:ext cx="4869180" cy="3246120"/>
          </a:xfrm>
          <a:prstGeom prst="rect">
            <a:avLst/>
          </a:prstGeom>
        </p:spPr>
      </p:pic>
      <p:sp>
        <p:nvSpPr>
          <p:cNvPr id="6" name="Text 2"/>
          <p:cNvSpPr/>
          <p:nvPr/>
        </p:nvSpPr>
        <p:spPr>
          <a:xfrm>
            <a:off x="864037" y="1577935"/>
            <a:ext cx="7415927" cy="1543050"/>
          </a:xfrm>
          <a:prstGeom prst="rect">
            <a:avLst/>
          </a:prstGeom>
          <a:noFill/>
          <a:ln/>
        </p:spPr>
        <p:txBody>
          <a:bodyPr wrap="square" rtlCol="0" anchor="t"/>
          <a:lstStyle/>
          <a:p>
            <a:pPr marL="0" indent="0">
              <a:lnSpc>
                <a:spcPts val="6075"/>
              </a:lnSpc>
              <a:buNone/>
            </a:pPr>
            <a:r>
              <a:rPr lang="en-US" sz="4860" b="1" dirty="0">
                <a:solidFill>
                  <a:srgbClr val="484237"/>
                </a:solidFill>
                <a:latin typeface="Gelasio" pitchFamily="34" charset="0"/>
                <a:ea typeface="Gelasio" pitchFamily="34" charset="-122"/>
                <a:cs typeface="Gelasio" pitchFamily="34" charset="-120"/>
              </a:rPr>
              <a:t>Conclusion: Building a Sustainable Future</a:t>
            </a:r>
            <a:endParaRPr lang="en-US" sz="4860" dirty="0"/>
          </a:p>
        </p:txBody>
      </p:sp>
      <p:sp>
        <p:nvSpPr>
          <p:cNvPr id="7" name="Text 3"/>
          <p:cNvSpPr/>
          <p:nvPr/>
        </p:nvSpPr>
        <p:spPr>
          <a:xfrm>
            <a:off x="864037" y="3491270"/>
            <a:ext cx="7415927" cy="3160395"/>
          </a:xfrm>
          <a:prstGeom prst="rect">
            <a:avLst/>
          </a:prstGeom>
          <a:noFill/>
          <a:ln/>
        </p:spPr>
        <p:txBody>
          <a:bodyPr wrap="square" rtlCol="0" anchor="t"/>
          <a:lstStyle/>
          <a:p>
            <a:pPr marL="0" indent="0">
              <a:lnSpc>
                <a:spcPts val="3110"/>
              </a:lnSpc>
              <a:buNone/>
            </a:pPr>
            <a:r>
              <a:rPr lang="en-US" sz="1944" dirty="0">
                <a:solidFill>
                  <a:srgbClr val="746558"/>
                </a:solidFill>
                <a:latin typeface="Gelasio" pitchFamily="34" charset="0"/>
                <a:ea typeface="Gelasio" pitchFamily="34" charset="-122"/>
                <a:cs typeface="Gelasio" pitchFamily="34" charset="-120"/>
              </a:rPr>
              <a:t>By implementing the strategies outlined in this presentation, Zomato can address critical challenges, enhance customer satisfaction, and drive sustainable growth across various regions. Key takeaways include: investing in technology and logistics, fostering strategic partnerships, and prioritizing a data-driven approach to decision-making. This comprehensive strategy positions Zomato for continued success and expansion in the evolving global foodtech landscape.</a:t>
            </a:r>
            <a:endParaRPr lang="en-US" sz="1944"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F6F0"/>
        </a:solidFill>
        <a:effectLst/>
      </p:bgPr>
    </p:bg>
    <p:spTree>
      <p:nvGrpSpPr>
        <p:cNvPr id="1" name=""/>
        <p:cNvGrpSpPr/>
        <p:nvPr/>
      </p:nvGrpSpPr>
      <p:grpSpPr>
        <a:xfrm>
          <a:off x="0" y="0"/>
          <a:ext cx="0" cy="0"/>
          <a:chOff x="0" y="0"/>
          <a:chExt cx="0" cy="0"/>
        </a:xfrm>
      </p:grpSpPr>
      <p:sp>
        <p:nvSpPr>
          <p:cNvPr id="12" name="Text 2">
            <a:extLst>
              <a:ext uri="{FF2B5EF4-FFF2-40B4-BE49-F238E27FC236}">
                <a16:creationId xmlns:a16="http://schemas.microsoft.com/office/drawing/2014/main" id="{D806D60A-E298-4605-A90F-A4DF7A239F31}"/>
              </a:ext>
            </a:extLst>
          </p:cNvPr>
          <p:cNvSpPr/>
          <p:nvPr/>
        </p:nvSpPr>
        <p:spPr>
          <a:xfrm>
            <a:off x="4981073" y="3450393"/>
            <a:ext cx="4668253" cy="1328813"/>
          </a:xfrm>
          <a:prstGeom prst="rect">
            <a:avLst/>
          </a:prstGeom>
          <a:noFill/>
          <a:ln/>
        </p:spPr>
        <p:txBody>
          <a:bodyPr wrap="square" rtlCol="0" anchor="t"/>
          <a:lstStyle/>
          <a:p>
            <a:pPr marL="0" indent="0" algn="ctr">
              <a:buNone/>
            </a:pPr>
            <a:r>
              <a:rPr lang="en-US" sz="7200" b="1" dirty="0">
                <a:solidFill>
                  <a:srgbClr val="484237"/>
                </a:solidFill>
                <a:latin typeface="Gelasio" pitchFamily="34" charset="0"/>
                <a:ea typeface="Gelasio" pitchFamily="34" charset="-122"/>
                <a:cs typeface="Gelasio" pitchFamily="34" charset="-120"/>
              </a:rPr>
              <a:t>Thank You</a:t>
            </a:r>
            <a:endParaRPr lang="en-US" sz="7200" dirty="0"/>
          </a:p>
        </p:txBody>
      </p:sp>
    </p:spTree>
    <p:extLst>
      <p:ext uri="{BB962C8B-B14F-4D97-AF65-F5344CB8AC3E}">
        <p14:creationId xmlns:p14="http://schemas.microsoft.com/office/powerpoint/2010/main" val="19995852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6965" y="0"/>
            <a:ext cx="14630400" cy="8229600"/>
          </a:xfrm>
          <a:prstGeom prst="rect">
            <a:avLst/>
          </a:prstGeom>
          <a:solidFill>
            <a:srgbClr val="F9F6F0"/>
          </a:solidFill>
          <a:ln/>
        </p:spPr>
      </p:sp>
      <p:pic>
        <p:nvPicPr>
          <p:cNvPr id="18" name="Picture 17">
            <a:extLst>
              <a:ext uri="{FF2B5EF4-FFF2-40B4-BE49-F238E27FC236}">
                <a16:creationId xmlns:a16="http://schemas.microsoft.com/office/drawing/2014/main" id="{BE5A9A31-8E38-4D86-B997-C6C4226EE24F}"/>
              </a:ext>
            </a:extLst>
          </p:cNvPr>
          <p:cNvPicPr>
            <a:picLocks noChangeAspect="1"/>
          </p:cNvPicPr>
          <p:nvPr/>
        </p:nvPicPr>
        <p:blipFill>
          <a:blip r:embed="rId3"/>
          <a:stretch>
            <a:fillRect/>
          </a:stretch>
        </p:blipFill>
        <p:spPr>
          <a:xfrm>
            <a:off x="182880" y="789570"/>
            <a:ext cx="14254480" cy="7440030"/>
          </a:xfrm>
          <a:prstGeom prst="rect">
            <a:avLst/>
          </a:prstGeom>
        </p:spPr>
      </p:pic>
      <p:sp>
        <p:nvSpPr>
          <p:cNvPr id="19" name="Text 2">
            <a:extLst>
              <a:ext uri="{FF2B5EF4-FFF2-40B4-BE49-F238E27FC236}">
                <a16:creationId xmlns:a16="http://schemas.microsoft.com/office/drawing/2014/main" id="{BBC8B0BF-81D4-4DEA-82B4-89FD4BEC60AA}"/>
              </a:ext>
            </a:extLst>
          </p:cNvPr>
          <p:cNvSpPr/>
          <p:nvPr/>
        </p:nvSpPr>
        <p:spPr>
          <a:xfrm>
            <a:off x="2772648" y="73104"/>
            <a:ext cx="9532144" cy="1090613"/>
          </a:xfrm>
          <a:prstGeom prst="rect">
            <a:avLst/>
          </a:prstGeom>
          <a:noFill/>
          <a:ln/>
        </p:spPr>
        <p:txBody>
          <a:bodyPr wrap="square" rtlCol="0" anchor="t"/>
          <a:lstStyle/>
          <a:p>
            <a:pPr marL="0" indent="0">
              <a:lnSpc>
                <a:spcPts val="4294"/>
              </a:lnSpc>
              <a:buNone/>
            </a:pPr>
            <a:r>
              <a:rPr lang="en-US" sz="3435" b="1" dirty="0">
                <a:solidFill>
                  <a:srgbClr val="484237"/>
                </a:solidFill>
                <a:latin typeface="Gelasio" pitchFamily="34" charset="0"/>
                <a:ea typeface="Gelasio" pitchFamily="34" charset="-122"/>
                <a:cs typeface="Gelasio" pitchFamily="34" charset="-120"/>
              </a:rPr>
              <a:t>Country-wise Presence: A Global Perspective</a:t>
            </a:r>
            <a:endParaRPr lang="en-US" sz="3435" dirty="0"/>
          </a:p>
        </p:txBody>
      </p:sp>
    </p:spTree>
    <p:extLst>
      <p:ext uri="{BB962C8B-B14F-4D97-AF65-F5344CB8AC3E}">
        <p14:creationId xmlns:p14="http://schemas.microsoft.com/office/powerpoint/2010/main" val="41530105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12032" y="12032"/>
            <a:ext cx="14630400" cy="8229600"/>
          </a:xfrm>
          <a:prstGeom prst="rect">
            <a:avLst/>
          </a:prstGeom>
          <a:solidFill>
            <a:srgbClr val="F9F6F0"/>
          </a:solidFill>
          <a:ln/>
        </p:spPr>
      </p:sp>
      <p:sp>
        <p:nvSpPr>
          <p:cNvPr id="5" name="Text 3"/>
          <p:cNvSpPr/>
          <p:nvPr/>
        </p:nvSpPr>
        <p:spPr>
          <a:xfrm>
            <a:off x="2549128" y="922378"/>
            <a:ext cx="2893100" cy="545306"/>
          </a:xfrm>
          <a:prstGeom prst="rect">
            <a:avLst/>
          </a:prstGeom>
          <a:noFill/>
          <a:ln/>
        </p:spPr>
        <p:txBody>
          <a:bodyPr wrap="square" rtlCol="0" anchor="t"/>
          <a:lstStyle/>
          <a:p>
            <a:pPr marL="0" indent="0">
              <a:lnSpc>
                <a:spcPts val="2147"/>
              </a:lnSpc>
              <a:buNone/>
            </a:pPr>
            <a:r>
              <a:rPr lang="en-US" sz="1718" b="1" dirty="0">
                <a:solidFill>
                  <a:srgbClr val="484237"/>
                </a:solidFill>
                <a:latin typeface="Gelasio" pitchFamily="34" charset="0"/>
                <a:ea typeface="Gelasio" pitchFamily="34" charset="-122"/>
                <a:cs typeface="Gelasio" pitchFamily="34" charset="-120"/>
              </a:rPr>
              <a:t>India: Dominance and Challenges</a:t>
            </a:r>
            <a:endParaRPr lang="en-US" sz="1718" dirty="0"/>
          </a:p>
        </p:txBody>
      </p:sp>
      <p:sp>
        <p:nvSpPr>
          <p:cNvPr id="6" name="Text 4"/>
          <p:cNvSpPr/>
          <p:nvPr/>
        </p:nvSpPr>
        <p:spPr>
          <a:xfrm>
            <a:off x="2549128" y="1747282"/>
            <a:ext cx="2893100" cy="1675209"/>
          </a:xfrm>
          <a:prstGeom prst="rect">
            <a:avLst/>
          </a:prstGeom>
          <a:noFill/>
          <a:ln/>
        </p:spPr>
        <p:txBody>
          <a:bodyPr wrap="square" rtlCol="0" anchor="t"/>
          <a:lstStyle/>
          <a:p>
            <a:pPr marL="0" indent="0">
              <a:lnSpc>
                <a:spcPts val="2198"/>
              </a:lnSpc>
              <a:buNone/>
            </a:pPr>
            <a:r>
              <a:rPr lang="en-US" sz="1374" dirty="0">
                <a:solidFill>
                  <a:srgbClr val="746558"/>
                </a:solidFill>
                <a:latin typeface="Gelasio" pitchFamily="34" charset="0"/>
                <a:ea typeface="Gelasio" pitchFamily="34" charset="-122"/>
                <a:cs typeface="Gelasio" pitchFamily="34" charset="-120"/>
              </a:rPr>
              <a:t>Zomato enjoys a dominant presence in India, boasting the highest number of restaurants on its platform. However, challenges include market saturation and potential service quality concerns.</a:t>
            </a:r>
            <a:endParaRPr lang="en-US" sz="1374" dirty="0"/>
          </a:p>
        </p:txBody>
      </p:sp>
      <p:sp>
        <p:nvSpPr>
          <p:cNvPr id="7" name="Text 5"/>
          <p:cNvSpPr/>
          <p:nvPr/>
        </p:nvSpPr>
        <p:spPr>
          <a:xfrm>
            <a:off x="2549128" y="3981688"/>
            <a:ext cx="2613898" cy="1116806"/>
          </a:xfrm>
          <a:prstGeom prst="rect">
            <a:avLst/>
          </a:prstGeom>
          <a:noFill/>
          <a:ln/>
        </p:spPr>
        <p:txBody>
          <a:bodyPr wrap="square" rtlCol="0" anchor="t"/>
          <a:lstStyle/>
          <a:p>
            <a:pPr marL="342900" indent="-342900" algn="l">
              <a:lnSpc>
                <a:spcPts val="2198"/>
              </a:lnSpc>
              <a:buSzPct val="100000"/>
              <a:buFont typeface="+mj-lt"/>
              <a:buAutoNum type="arabicPeriod"/>
            </a:pPr>
            <a:r>
              <a:rPr lang="en-US" sz="1374" dirty="0">
                <a:solidFill>
                  <a:srgbClr val="746558"/>
                </a:solidFill>
                <a:latin typeface="Gelasio" pitchFamily="34" charset="0"/>
                <a:ea typeface="Gelasio" pitchFamily="34" charset="-122"/>
                <a:cs typeface="Gelasio" pitchFamily="34" charset="-120"/>
              </a:rPr>
              <a:t>Expanding to Tier-2/3 cities: Targeting untapped markets can provide fresh growth opportunities.</a:t>
            </a:r>
            <a:endParaRPr lang="en-US" sz="1374" dirty="0"/>
          </a:p>
        </p:txBody>
      </p:sp>
      <p:sp>
        <p:nvSpPr>
          <p:cNvPr id="8" name="Text 6"/>
          <p:cNvSpPr/>
          <p:nvPr/>
        </p:nvSpPr>
        <p:spPr>
          <a:xfrm>
            <a:off x="2549128" y="5595700"/>
            <a:ext cx="2613898" cy="1587420"/>
          </a:xfrm>
          <a:prstGeom prst="rect">
            <a:avLst/>
          </a:prstGeom>
          <a:noFill/>
          <a:ln/>
        </p:spPr>
        <p:txBody>
          <a:bodyPr wrap="square" rtlCol="0" anchor="t"/>
          <a:lstStyle/>
          <a:p>
            <a:pPr marL="342900" indent="-342900" algn="l">
              <a:lnSpc>
                <a:spcPts val="2198"/>
              </a:lnSpc>
              <a:buSzPct val="100000"/>
              <a:buFont typeface="+mj-lt"/>
              <a:buAutoNum type="arabicPeriod" startAt="2"/>
            </a:pPr>
            <a:r>
              <a:rPr lang="en-US" sz="1374" dirty="0">
                <a:solidFill>
                  <a:srgbClr val="746558"/>
                </a:solidFill>
                <a:latin typeface="Gelasio" pitchFamily="34" charset="0"/>
                <a:ea typeface="Gelasio" pitchFamily="34" charset="-122"/>
                <a:cs typeface="Gelasio" pitchFamily="34" charset="-120"/>
              </a:rPr>
              <a:t>Investing in Training Programs: Enhancing service quality through comprehensive training for restaurant staff is crucial.</a:t>
            </a:r>
            <a:endParaRPr lang="en-US" sz="1374" dirty="0"/>
          </a:p>
        </p:txBody>
      </p:sp>
      <p:sp>
        <p:nvSpPr>
          <p:cNvPr id="9" name="Text 7"/>
          <p:cNvSpPr/>
          <p:nvPr/>
        </p:nvSpPr>
        <p:spPr>
          <a:xfrm>
            <a:off x="5875615" y="883933"/>
            <a:ext cx="2893100" cy="545306"/>
          </a:xfrm>
          <a:prstGeom prst="rect">
            <a:avLst/>
          </a:prstGeom>
          <a:noFill/>
          <a:ln/>
        </p:spPr>
        <p:txBody>
          <a:bodyPr wrap="square" rtlCol="0" anchor="t"/>
          <a:lstStyle/>
          <a:p>
            <a:pPr marL="0" indent="0">
              <a:lnSpc>
                <a:spcPts val="2147"/>
              </a:lnSpc>
              <a:buNone/>
            </a:pPr>
            <a:r>
              <a:rPr lang="en-US" sz="1718" b="1" dirty="0">
                <a:solidFill>
                  <a:srgbClr val="484237"/>
                </a:solidFill>
                <a:latin typeface="Gelasio" pitchFamily="34" charset="0"/>
                <a:ea typeface="Gelasio" pitchFamily="34" charset="-122"/>
                <a:cs typeface="Gelasio" pitchFamily="34" charset="-120"/>
              </a:rPr>
              <a:t>Australia: Competitive Landscape</a:t>
            </a:r>
            <a:endParaRPr lang="en-US" sz="1718" dirty="0"/>
          </a:p>
        </p:txBody>
      </p:sp>
      <p:sp>
        <p:nvSpPr>
          <p:cNvPr id="10" name="Text 8"/>
          <p:cNvSpPr/>
          <p:nvPr/>
        </p:nvSpPr>
        <p:spPr>
          <a:xfrm>
            <a:off x="5875615" y="1747282"/>
            <a:ext cx="2893100" cy="1675209"/>
          </a:xfrm>
          <a:prstGeom prst="rect">
            <a:avLst/>
          </a:prstGeom>
          <a:noFill/>
          <a:ln/>
        </p:spPr>
        <p:txBody>
          <a:bodyPr wrap="square" rtlCol="0" anchor="t"/>
          <a:lstStyle/>
          <a:p>
            <a:pPr marL="0" indent="0">
              <a:lnSpc>
                <a:spcPts val="2198"/>
              </a:lnSpc>
              <a:buNone/>
            </a:pPr>
            <a:r>
              <a:rPr lang="en-US" sz="1374" dirty="0">
                <a:solidFill>
                  <a:srgbClr val="746558"/>
                </a:solidFill>
                <a:latin typeface="Gelasio" pitchFamily="34" charset="0"/>
                <a:ea typeface="Gelasio" pitchFamily="34" charset="-122"/>
                <a:cs typeface="Gelasio" pitchFamily="34" charset="-120"/>
              </a:rPr>
              <a:t>Zomato faces stiff competition in Australia, characterized by a smaller restaurant base and established local players like </a:t>
            </a:r>
            <a:r>
              <a:rPr lang="en-IN" sz="1374" b="1" dirty="0" err="1">
                <a:solidFill>
                  <a:srgbClr val="746558"/>
                </a:solidFill>
                <a:latin typeface="Gelasio" pitchFamily="34" charset="0"/>
                <a:ea typeface="Gelasio" pitchFamily="34" charset="-122"/>
              </a:rPr>
              <a:t>Menulog</a:t>
            </a:r>
            <a:r>
              <a:rPr lang="en-IN" sz="1400" dirty="0"/>
              <a:t> </a:t>
            </a:r>
            <a:r>
              <a:rPr lang="en-IN" sz="1374" dirty="0">
                <a:solidFill>
                  <a:srgbClr val="746558"/>
                </a:solidFill>
                <a:latin typeface="Gelasio" pitchFamily="34" charset="0"/>
                <a:ea typeface="Gelasio" pitchFamily="34" charset="-122"/>
              </a:rPr>
              <a:t>and</a:t>
            </a:r>
            <a:r>
              <a:rPr lang="en-IN" sz="1400" dirty="0"/>
              <a:t> </a:t>
            </a:r>
            <a:r>
              <a:rPr lang="en-IN" sz="1374" b="1" dirty="0" err="1">
                <a:solidFill>
                  <a:srgbClr val="746558"/>
                </a:solidFill>
                <a:latin typeface="Gelasio" pitchFamily="34" charset="0"/>
                <a:ea typeface="Gelasio" pitchFamily="34" charset="-122"/>
              </a:rPr>
              <a:t>UberEats</a:t>
            </a:r>
            <a:r>
              <a:rPr lang="en-US" sz="1374" dirty="0">
                <a:solidFill>
                  <a:srgbClr val="746558"/>
                </a:solidFill>
                <a:latin typeface="Gelasio" pitchFamily="34" charset="0"/>
                <a:ea typeface="Gelasio" pitchFamily="34" charset="-122"/>
                <a:cs typeface="Gelasio" pitchFamily="34" charset="-120"/>
              </a:rPr>
              <a:t>. Strategic partnerships and tailored marketing campaigns are essential for success.</a:t>
            </a:r>
            <a:endParaRPr lang="en-US" sz="1374" dirty="0"/>
          </a:p>
        </p:txBody>
      </p:sp>
      <p:sp>
        <p:nvSpPr>
          <p:cNvPr id="11" name="Text 9"/>
          <p:cNvSpPr/>
          <p:nvPr/>
        </p:nvSpPr>
        <p:spPr>
          <a:xfrm>
            <a:off x="5798919" y="3981688"/>
            <a:ext cx="2613898" cy="1396008"/>
          </a:xfrm>
          <a:prstGeom prst="rect">
            <a:avLst/>
          </a:prstGeom>
          <a:noFill/>
          <a:ln/>
        </p:spPr>
        <p:txBody>
          <a:bodyPr wrap="square" rtlCol="0" anchor="t"/>
          <a:lstStyle/>
          <a:p>
            <a:pPr marL="342900" indent="-342900" algn="l">
              <a:lnSpc>
                <a:spcPts val="2198"/>
              </a:lnSpc>
              <a:buSzPct val="100000"/>
              <a:buFont typeface="+mj-lt"/>
              <a:buAutoNum type="arabicPeriod"/>
            </a:pPr>
            <a:r>
              <a:rPr lang="en-US" sz="1374" dirty="0">
                <a:solidFill>
                  <a:srgbClr val="746558"/>
                </a:solidFill>
                <a:latin typeface="Gelasio" pitchFamily="34" charset="0"/>
                <a:ea typeface="Gelasio" pitchFamily="34" charset="-122"/>
                <a:cs typeface="Gelasio" pitchFamily="34" charset="-120"/>
              </a:rPr>
              <a:t>Forming Partnerships: Collaborating with local businesses can offer access to new customer segments and marketing channels.</a:t>
            </a:r>
            <a:endParaRPr lang="en-US" sz="1374" dirty="0"/>
          </a:p>
        </p:txBody>
      </p:sp>
      <p:sp>
        <p:nvSpPr>
          <p:cNvPr id="12" name="Text 10"/>
          <p:cNvSpPr/>
          <p:nvPr/>
        </p:nvSpPr>
        <p:spPr>
          <a:xfrm>
            <a:off x="5875615" y="5813940"/>
            <a:ext cx="2613898" cy="2116205"/>
          </a:xfrm>
          <a:prstGeom prst="rect">
            <a:avLst/>
          </a:prstGeom>
          <a:noFill/>
          <a:ln/>
        </p:spPr>
        <p:txBody>
          <a:bodyPr wrap="square" rtlCol="0" anchor="t"/>
          <a:lstStyle/>
          <a:p>
            <a:pPr marL="342900" indent="-342900" algn="l">
              <a:lnSpc>
                <a:spcPts val="2198"/>
              </a:lnSpc>
              <a:buSzPct val="100000"/>
              <a:buFont typeface="+mj-lt"/>
              <a:buAutoNum type="arabicPeriod" startAt="2"/>
            </a:pPr>
            <a:r>
              <a:rPr lang="en-US" sz="1374" dirty="0">
                <a:solidFill>
                  <a:srgbClr val="746558"/>
                </a:solidFill>
                <a:latin typeface="Gelasio" pitchFamily="34" charset="0"/>
                <a:ea typeface="Gelasio" pitchFamily="34" charset="-122"/>
                <a:cs typeface="Gelasio" pitchFamily="34" charset="-120"/>
              </a:rPr>
              <a:t>Tailoring Marketing Campaigns: Adapting messaging and promotional strategies to resonate with the Australian market is critical.</a:t>
            </a:r>
            <a:endParaRPr lang="en-US" sz="1374" dirty="0"/>
          </a:p>
        </p:txBody>
      </p:sp>
      <p:sp>
        <p:nvSpPr>
          <p:cNvPr id="13" name="Text 11"/>
          <p:cNvSpPr/>
          <p:nvPr/>
        </p:nvSpPr>
        <p:spPr>
          <a:xfrm>
            <a:off x="9202103" y="924680"/>
            <a:ext cx="2893100" cy="545306"/>
          </a:xfrm>
          <a:prstGeom prst="rect">
            <a:avLst/>
          </a:prstGeom>
          <a:noFill/>
          <a:ln/>
        </p:spPr>
        <p:txBody>
          <a:bodyPr wrap="square" rtlCol="0" anchor="t"/>
          <a:lstStyle/>
          <a:p>
            <a:pPr marL="0" indent="0">
              <a:lnSpc>
                <a:spcPts val="2147"/>
              </a:lnSpc>
              <a:buNone/>
            </a:pPr>
            <a:r>
              <a:rPr lang="en-US" sz="1718" b="1" dirty="0">
                <a:solidFill>
                  <a:srgbClr val="484237"/>
                </a:solidFill>
                <a:latin typeface="Gelasio" pitchFamily="34" charset="0"/>
                <a:ea typeface="Gelasio" pitchFamily="34" charset="-122"/>
                <a:cs typeface="Gelasio" pitchFamily="34" charset="-120"/>
              </a:rPr>
              <a:t>Brazil: High Potential, Emerging Market</a:t>
            </a:r>
            <a:endParaRPr lang="en-US" sz="1718" dirty="0"/>
          </a:p>
        </p:txBody>
      </p:sp>
      <p:sp>
        <p:nvSpPr>
          <p:cNvPr id="14" name="Text 12"/>
          <p:cNvSpPr/>
          <p:nvPr/>
        </p:nvSpPr>
        <p:spPr>
          <a:xfrm>
            <a:off x="9202103" y="1767364"/>
            <a:ext cx="2893100" cy="1675209"/>
          </a:xfrm>
          <a:prstGeom prst="rect">
            <a:avLst/>
          </a:prstGeom>
          <a:noFill/>
          <a:ln/>
        </p:spPr>
        <p:txBody>
          <a:bodyPr wrap="square" rtlCol="0" anchor="t"/>
          <a:lstStyle/>
          <a:p>
            <a:pPr marL="0" indent="0">
              <a:lnSpc>
                <a:spcPts val="2198"/>
              </a:lnSpc>
              <a:buNone/>
            </a:pPr>
            <a:r>
              <a:rPr lang="en-US" sz="1374" dirty="0">
                <a:solidFill>
                  <a:srgbClr val="746558"/>
                </a:solidFill>
                <a:latin typeface="Gelasio" pitchFamily="34" charset="0"/>
                <a:ea typeface="Gelasio" pitchFamily="34" charset="-122"/>
                <a:cs typeface="Gelasio" pitchFamily="34" charset="-120"/>
              </a:rPr>
              <a:t>Brazil presents a promising market for Zomato, with limited existing presence but high potential for growth. However, economic challenges and logistics issues present hurdles.</a:t>
            </a:r>
            <a:endParaRPr lang="en-US" sz="1374" dirty="0"/>
          </a:p>
        </p:txBody>
      </p:sp>
      <p:sp>
        <p:nvSpPr>
          <p:cNvPr id="15" name="Text 13"/>
          <p:cNvSpPr/>
          <p:nvPr/>
        </p:nvSpPr>
        <p:spPr>
          <a:xfrm>
            <a:off x="9202102" y="3969899"/>
            <a:ext cx="2613898" cy="1116806"/>
          </a:xfrm>
          <a:prstGeom prst="rect">
            <a:avLst/>
          </a:prstGeom>
          <a:noFill/>
          <a:ln/>
        </p:spPr>
        <p:txBody>
          <a:bodyPr wrap="square" rtlCol="0" anchor="t"/>
          <a:lstStyle/>
          <a:p>
            <a:pPr marL="342900" indent="-342900" algn="l">
              <a:lnSpc>
                <a:spcPts val="2198"/>
              </a:lnSpc>
              <a:buSzPct val="100000"/>
              <a:buFont typeface="+mj-lt"/>
              <a:buAutoNum type="arabicPeriod"/>
            </a:pPr>
            <a:r>
              <a:rPr lang="en-US" sz="1374" dirty="0">
                <a:solidFill>
                  <a:srgbClr val="746558"/>
                </a:solidFill>
                <a:latin typeface="Gelasio" pitchFamily="34" charset="0"/>
                <a:ea typeface="Gelasio" pitchFamily="34" charset="-122"/>
                <a:cs typeface="Gelasio" pitchFamily="34" charset="-120"/>
              </a:rPr>
              <a:t>Creating Localized Offers: Adapting pricing and menu options to cater to local preferences is vital.</a:t>
            </a:r>
            <a:endParaRPr lang="en-US" sz="1374" dirty="0"/>
          </a:p>
        </p:txBody>
      </p:sp>
      <p:sp>
        <p:nvSpPr>
          <p:cNvPr id="16" name="Text 14"/>
          <p:cNvSpPr/>
          <p:nvPr/>
        </p:nvSpPr>
        <p:spPr>
          <a:xfrm>
            <a:off x="9202103" y="5656736"/>
            <a:ext cx="2613898" cy="1545511"/>
          </a:xfrm>
          <a:prstGeom prst="rect">
            <a:avLst/>
          </a:prstGeom>
          <a:noFill/>
          <a:ln/>
        </p:spPr>
        <p:txBody>
          <a:bodyPr wrap="square" rtlCol="0" anchor="t"/>
          <a:lstStyle/>
          <a:p>
            <a:pPr marL="342900" indent="-342900" algn="l">
              <a:lnSpc>
                <a:spcPts val="2198"/>
              </a:lnSpc>
              <a:buSzPct val="100000"/>
              <a:buFont typeface="+mj-lt"/>
              <a:buAutoNum type="arabicPeriod" startAt="2"/>
            </a:pPr>
            <a:r>
              <a:rPr lang="en-US" sz="1374" dirty="0">
                <a:solidFill>
                  <a:srgbClr val="746558"/>
                </a:solidFill>
                <a:latin typeface="Gelasio" pitchFamily="34" charset="0"/>
                <a:ea typeface="Gelasio" pitchFamily="34" charset="-122"/>
                <a:cs typeface="Gelasio" pitchFamily="34" charset="-120"/>
              </a:rPr>
              <a:t>Investing in Logistics: Establishing efficient delivery networks is crucial for expanding service reach.</a:t>
            </a:r>
            <a:endParaRPr lang="en-US" sz="1374"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2309693"/>
          </a:xfrm>
          <a:prstGeom prst="rect">
            <a:avLst/>
          </a:prstGeom>
        </p:spPr>
      </p:pic>
      <p:sp>
        <p:nvSpPr>
          <p:cNvPr id="5" name="Text 2"/>
          <p:cNvSpPr/>
          <p:nvPr/>
        </p:nvSpPr>
        <p:spPr>
          <a:xfrm>
            <a:off x="2268379" y="2819281"/>
            <a:ext cx="10093643" cy="1154906"/>
          </a:xfrm>
          <a:prstGeom prst="rect">
            <a:avLst/>
          </a:prstGeom>
          <a:noFill/>
          <a:ln/>
        </p:spPr>
        <p:txBody>
          <a:bodyPr wrap="square" rtlCol="0" anchor="t"/>
          <a:lstStyle/>
          <a:p>
            <a:pPr marL="0" indent="0">
              <a:lnSpc>
                <a:spcPts val="4547"/>
              </a:lnSpc>
              <a:buNone/>
            </a:pPr>
            <a:r>
              <a:rPr lang="en-US" sz="3637" b="1" dirty="0">
                <a:solidFill>
                  <a:srgbClr val="484237"/>
                </a:solidFill>
                <a:latin typeface="Gelasio" pitchFamily="34" charset="0"/>
                <a:ea typeface="Gelasio" pitchFamily="34" charset="-122"/>
                <a:cs typeface="Gelasio" pitchFamily="34" charset="-120"/>
              </a:rPr>
              <a:t>Canada: Addressing the Competitive Landscape</a:t>
            </a:r>
            <a:endParaRPr lang="en-US" sz="3637" dirty="0"/>
          </a:p>
        </p:txBody>
      </p:sp>
      <p:sp>
        <p:nvSpPr>
          <p:cNvPr id="6" name="Shape 3"/>
          <p:cNvSpPr/>
          <p:nvPr/>
        </p:nvSpPr>
        <p:spPr>
          <a:xfrm>
            <a:off x="2268379" y="4459010"/>
            <a:ext cx="415647" cy="415647"/>
          </a:xfrm>
          <a:prstGeom prst="roundRect">
            <a:avLst>
              <a:gd name="adj" fmla="val 26674"/>
            </a:avLst>
          </a:prstGeom>
          <a:solidFill>
            <a:srgbClr val="EFE7D6"/>
          </a:solidFill>
          <a:ln/>
        </p:spPr>
      </p:sp>
      <p:sp>
        <p:nvSpPr>
          <p:cNvPr id="7" name="Text 4"/>
          <p:cNvSpPr/>
          <p:nvPr/>
        </p:nvSpPr>
        <p:spPr>
          <a:xfrm>
            <a:off x="2410778" y="4528185"/>
            <a:ext cx="130731" cy="277178"/>
          </a:xfrm>
          <a:prstGeom prst="rect">
            <a:avLst/>
          </a:prstGeom>
          <a:noFill/>
          <a:ln/>
        </p:spPr>
        <p:txBody>
          <a:bodyPr wrap="none" rtlCol="0" anchor="t"/>
          <a:lstStyle/>
          <a:p>
            <a:pPr marL="0" indent="0" algn="ctr">
              <a:lnSpc>
                <a:spcPts val="2182"/>
              </a:lnSpc>
              <a:buNone/>
            </a:pPr>
            <a:r>
              <a:rPr lang="en-US" sz="2182" b="1" dirty="0">
                <a:solidFill>
                  <a:srgbClr val="484237"/>
                </a:solidFill>
                <a:latin typeface="Gelasio" pitchFamily="34" charset="0"/>
                <a:ea typeface="Gelasio" pitchFamily="34" charset="-122"/>
                <a:cs typeface="Gelasio" pitchFamily="34" charset="-120"/>
              </a:rPr>
              <a:t>1</a:t>
            </a:r>
            <a:endParaRPr lang="en-US" sz="2182" dirty="0"/>
          </a:p>
        </p:txBody>
      </p:sp>
      <p:sp>
        <p:nvSpPr>
          <p:cNvPr id="8" name="Text 5"/>
          <p:cNvSpPr/>
          <p:nvPr/>
        </p:nvSpPr>
        <p:spPr>
          <a:xfrm>
            <a:off x="2868692" y="4459010"/>
            <a:ext cx="2813328" cy="288727"/>
          </a:xfrm>
          <a:prstGeom prst="rect">
            <a:avLst/>
          </a:prstGeom>
          <a:noFill/>
          <a:ln/>
        </p:spPr>
        <p:txBody>
          <a:bodyPr wrap="none" rtlCol="0" anchor="t"/>
          <a:lstStyle/>
          <a:p>
            <a:pPr marL="0" indent="0">
              <a:lnSpc>
                <a:spcPts val="2273"/>
              </a:lnSpc>
              <a:buNone/>
            </a:pPr>
            <a:r>
              <a:rPr lang="en-US" sz="1819" b="1" dirty="0">
                <a:solidFill>
                  <a:srgbClr val="484237"/>
                </a:solidFill>
                <a:latin typeface="Gelasio" pitchFamily="34" charset="0"/>
                <a:ea typeface="Gelasio" pitchFamily="34" charset="-122"/>
                <a:cs typeface="Gelasio" pitchFamily="34" charset="-120"/>
              </a:rPr>
              <a:t>Limited Restaurant Base</a:t>
            </a:r>
            <a:endParaRPr lang="en-US" sz="1819" dirty="0"/>
          </a:p>
        </p:txBody>
      </p:sp>
      <p:sp>
        <p:nvSpPr>
          <p:cNvPr id="9" name="Text 6"/>
          <p:cNvSpPr/>
          <p:nvPr/>
        </p:nvSpPr>
        <p:spPr>
          <a:xfrm>
            <a:off x="2868692" y="4858583"/>
            <a:ext cx="4354235" cy="1182529"/>
          </a:xfrm>
          <a:prstGeom prst="rect">
            <a:avLst/>
          </a:prstGeom>
          <a:noFill/>
          <a:ln/>
        </p:spPr>
        <p:txBody>
          <a:bodyPr wrap="square" rtlCol="0" anchor="t"/>
          <a:lstStyle/>
          <a:p>
            <a:pPr marL="0" indent="0">
              <a:lnSpc>
                <a:spcPts val="2328"/>
              </a:lnSpc>
              <a:buNone/>
            </a:pPr>
            <a:r>
              <a:rPr lang="en-US" sz="1455" dirty="0">
                <a:solidFill>
                  <a:srgbClr val="746558"/>
                </a:solidFill>
                <a:latin typeface="Gelasio" pitchFamily="34" charset="0"/>
                <a:ea typeface="Gelasio" pitchFamily="34" charset="-122"/>
                <a:cs typeface="Gelasio" pitchFamily="34" charset="-120"/>
              </a:rPr>
              <a:t>The Canadian market is characterized by a smaller number of restaurants compared to other regions. Zomato needs to strategize to attract more restaurants to its platform.</a:t>
            </a:r>
            <a:endParaRPr lang="en-US" sz="1455" dirty="0"/>
          </a:p>
        </p:txBody>
      </p:sp>
      <p:sp>
        <p:nvSpPr>
          <p:cNvPr id="10" name="Shape 7"/>
          <p:cNvSpPr/>
          <p:nvPr/>
        </p:nvSpPr>
        <p:spPr>
          <a:xfrm>
            <a:off x="7407593" y="4459010"/>
            <a:ext cx="415647" cy="415647"/>
          </a:xfrm>
          <a:prstGeom prst="roundRect">
            <a:avLst>
              <a:gd name="adj" fmla="val 26674"/>
            </a:avLst>
          </a:prstGeom>
          <a:solidFill>
            <a:srgbClr val="EFE7D6"/>
          </a:solidFill>
          <a:ln/>
        </p:spPr>
      </p:sp>
      <p:sp>
        <p:nvSpPr>
          <p:cNvPr id="11" name="Text 8"/>
          <p:cNvSpPr/>
          <p:nvPr/>
        </p:nvSpPr>
        <p:spPr>
          <a:xfrm>
            <a:off x="7531418" y="4528185"/>
            <a:ext cx="167997" cy="277178"/>
          </a:xfrm>
          <a:prstGeom prst="rect">
            <a:avLst/>
          </a:prstGeom>
          <a:noFill/>
          <a:ln/>
        </p:spPr>
        <p:txBody>
          <a:bodyPr wrap="none" rtlCol="0" anchor="t"/>
          <a:lstStyle/>
          <a:p>
            <a:pPr marL="0" indent="0" algn="ctr">
              <a:lnSpc>
                <a:spcPts val="2182"/>
              </a:lnSpc>
              <a:buNone/>
            </a:pPr>
            <a:r>
              <a:rPr lang="en-US" sz="2182" b="1" dirty="0">
                <a:solidFill>
                  <a:srgbClr val="484237"/>
                </a:solidFill>
                <a:latin typeface="Gelasio" pitchFamily="34" charset="0"/>
                <a:ea typeface="Gelasio" pitchFamily="34" charset="-122"/>
                <a:cs typeface="Gelasio" pitchFamily="34" charset="-120"/>
              </a:rPr>
              <a:t>2</a:t>
            </a:r>
            <a:endParaRPr lang="en-US" sz="2182" dirty="0"/>
          </a:p>
        </p:txBody>
      </p:sp>
      <p:sp>
        <p:nvSpPr>
          <p:cNvPr id="12" name="Text 9"/>
          <p:cNvSpPr/>
          <p:nvPr/>
        </p:nvSpPr>
        <p:spPr>
          <a:xfrm>
            <a:off x="8007906" y="4459010"/>
            <a:ext cx="2333268" cy="288727"/>
          </a:xfrm>
          <a:prstGeom prst="rect">
            <a:avLst/>
          </a:prstGeom>
          <a:noFill/>
          <a:ln/>
        </p:spPr>
        <p:txBody>
          <a:bodyPr wrap="none" rtlCol="0" anchor="t"/>
          <a:lstStyle/>
          <a:p>
            <a:pPr marL="0" indent="0">
              <a:lnSpc>
                <a:spcPts val="2273"/>
              </a:lnSpc>
              <a:buNone/>
            </a:pPr>
            <a:r>
              <a:rPr lang="en-US" sz="1819" b="1" dirty="0">
                <a:solidFill>
                  <a:srgbClr val="484237"/>
                </a:solidFill>
                <a:latin typeface="Gelasio" pitchFamily="34" charset="0"/>
                <a:ea typeface="Gelasio" pitchFamily="34" charset="-122"/>
                <a:cs typeface="Gelasio" pitchFamily="34" charset="-120"/>
              </a:rPr>
              <a:t>Intense Competition</a:t>
            </a:r>
            <a:endParaRPr lang="en-US" sz="1819" dirty="0"/>
          </a:p>
        </p:txBody>
      </p:sp>
      <p:sp>
        <p:nvSpPr>
          <p:cNvPr id="13" name="Text 10"/>
          <p:cNvSpPr/>
          <p:nvPr/>
        </p:nvSpPr>
        <p:spPr>
          <a:xfrm>
            <a:off x="8007906" y="4858583"/>
            <a:ext cx="4354235" cy="886897"/>
          </a:xfrm>
          <a:prstGeom prst="rect">
            <a:avLst/>
          </a:prstGeom>
          <a:noFill/>
          <a:ln/>
        </p:spPr>
        <p:txBody>
          <a:bodyPr wrap="square" rtlCol="0" anchor="t"/>
          <a:lstStyle/>
          <a:p>
            <a:pPr marL="0" indent="0">
              <a:lnSpc>
                <a:spcPts val="2328"/>
              </a:lnSpc>
              <a:buNone/>
            </a:pPr>
            <a:r>
              <a:rPr lang="en-US" sz="1455" dirty="0">
                <a:solidFill>
                  <a:srgbClr val="746558"/>
                </a:solidFill>
                <a:latin typeface="Gelasio" pitchFamily="34" charset="0"/>
                <a:ea typeface="Gelasio" pitchFamily="34" charset="-122"/>
                <a:cs typeface="Gelasio" pitchFamily="34" charset="-120"/>
              </a:rPr>
              <a:t>Zomato faces intense competition from established players in the Canadian market like </a:t>
            </a:r>
            <a:r>
              <a:rPr lang="en-IN" sz="1455" b="1" dirty="0" err="1">
                <a:solidFill>
                  <a:srgbClr val="746558"/>
                </a:solidFill>
                <a:latin typeface="Gelasio" pitchFamily="34" charset="0"/>
                <a:ea typeface="Gelasio" pitchFamily="34" charset="-122"/>
              </a:rPr>
              <a:t>DoorDash</a:t>
            </a:r>
            <a:r>
              <a:rPr lang="en-IN" sz="1600" b="1" dirty="0"/>
              <a:t> </a:t>
            </a:r>
            <a:r>
              <a:rPr lang="en-IN" sz="1455" dirty="0">
                <a:solidFill>
                  <a:srgbClr val="746558"/>
                </a:solidFill>
                <a:latin typeface="Gelasio" pitchFamily="34" charset="0"/>
                <a:ea typeface="Gelasio" pitchFamily="34" charset="-122"/>
              </a:rPr>
              <a:t>and</a:t>
            </a:r>
            <a:r>
              <a:rPr lang="en-IN" sz="1600" b="1" dirty="0"/>
              <a:t> </a:t>
            </a:r>
            <a:r>
              <a:rPr lang="en-IN" sz="1455" b="1" dirty="0" err="1">
                <a:solidFill>
                  <a:srgbClr val="746558"/>
                </a:solidFill>
                <a:latin typeface="Gelasio" pitchFamily="34" charset="0"/>
                <a:ea typeface="Gelasio" pitchFamily="34" charset="-122"/>
              </a:rPr>
              <a:t>SkipTheDishes</a:t>
            </a:r>
            <a:r>
              <a:rPr lang="en-US" sz="1455" dirty="0">
                <a:solidFill>
                  <a:srgbClr val="746558"/>
                </a:solidFill>
                <a:latin typeface="Gelasio" pitchFamily="34" charset="0"/>
                <a:ea typeface="Gelasio" pitchFamily="34" charset="-122"/>
                <a:cs typeface="Gelasio" pitchFamily="34" charset="-120"/>
              </a:rPr>
              <a:t>. Differentiating its offerings and value proposition is critical.</a:t>
            </a:r>
            <a:endParaRPr lang="en-US" sz="1455" dirty="0"/>
          </a:p>
        </p:txBody>
      </p:sp>
      <p:sp>
        <p:nvSpPr>
          <p:cNvPr id="14" name="Shape 11"/>
          <p:cNvSpPr/>
          <p:nvPr/>
        </p:nvSpPr>
        <p:spPr>
          <a:xfrm>
            <a:off x="2268379" y="6433542"/>
            <a:ext cx="415647" cy="415647"/>
          </a:xfrm>
          <a:prstGeom prst="roundRect">
            <a:avLst>
              <a:gd name="adj" fmla="val 26674"/>
            </a:avLst>
          </a:prstGeom>
          <a:solidFill>
            <a:srgbClr val="EFE7D6"/>
          </a:solidFill>
          <a:ln/>
        </p:spPr>
      </p:sp>
      <p:sp>
        <p:nvSpPr>
          <p:cNvPr id="15" name="Text 12"/>
          <p:cNvSpPr/>
          <p:nvPr/>
        </p:nvSpPr>
        <p:spPr>
          <a:xfrm>
            <a:off x="2392680" y="6502718"/>
            <a:ext cx="167045" cy="277178"/>
          </a:xfrm>
          <a:prstGeom prst="rect">
            <a:avLst/>
          </a:prstGeom>
          <a:noFill/>
          <a:ln/>
        </p:spPr>
        <p:txBody>
          <a:bodyPr wrap="none" rtlCol="0" anchor="t"/>
          <a:lstStyle/>
          <a:p>
            <a:pPr marL="0" indent="0" algn="ctr">
              <a:lnSpc>
                <a:spcPts val="2182"/>
              </a:lnSpc>
              <a:buNone/>
            </a:pPr>
            <a:r>
              <a:rPr lang="en-US" sz="2182" b="1" dirty="0">
                <a:solidFill>
                  <a:srgbClr val="484237"/>
                </a:solidFill>
                <a:latin typeface="Gelasio" pitchFamily="34" charset="0"/>
                <a:ea typeface="Gelasio" pitchFamily="34" charset="-122"/>
                <a:cs typeface="Gelasio" pitchFamily="34" charset="-120"/>
              </a:rPr>
              <a:t>3</a:t>
            </a:r>
            <a:endParaRPr lang="en-US" sz="2182" dirty="0"/>
          </a:p>
        </p:txBody>
      </p:sp>
      <p:sp>
        <p:nvSpPr>
          <p:cNvPr id="16" name="Text 13"/>
          <p:cNvSpPr/>
          <p:nvPr/>
        </p:nvSpPr>
        <p:spPr>
          <a:xfrm>
            <a:off x="2868692" y="6433542"/>
            <a:ext cx="3406616" cy="288727"/>
          </a:xfrm>
          <a:prstGeom prst="rect">
            <a:avLst/>
          </a:prstGeom>
          <a:noFill/>
          <a:ln/>
        </p:spPr>
        <p:txBody>
          <a:bodyPr wrap="none" rtlCol="0" anchor="t"/>
          <a:lstStyle/>
          <a:p>
            <a:pPr marL="0" indent="0">
              <a:lnSpc>
                <a:spcPts val="2273"/>
              </a:lnSpc>
              <a:buNone/>
            </a:pPr>
            <a:r>
              <a:rPr lang="en-US" sz="1819" b="1" dirty="0">
                <a:solidFill>
                  <a:srgbClr val="484237"/>
                </a:solidFill>
                <a:latin typeface="Gelasio" pitchFamily="34" charset="0"/>
                <a:ea typeface="Gelasio" pitchFamily="34" charset="-122"/>
                <a:cs typeface="Gelasio" pitchFamily="34" charset="-120"/>
              </a:rPr>
              <a:t>Investing in Brand Awareness</a:t>
            </a:r>
            <a:endParaRPr lang="en-US" sz="1819" dirty="0"/>
          </a:p>
        </p:txBody>
      </p:sp>
      <p:sp>
        <p:nvSpPr>
          <p:cNvPr id="17" name="Text 14"/>
          <p:cNvSpPr/>
          <p:nvPr/>
        </p:nvSpPr>
        <p:spPr>
          <a:xfrm>
            <a:off x="2868692" y="6833116"/>
            <a:ext cx="4354235" cy="886897"/>
          </a:xfrm>
          <a:prstGeom prst="rect">
            <a:avLst/>
          </a:prstGeom>
          <a:noFill/>
          <a:ln/>
        </p:spPr>
        <p:txBody>
          <a:bodyPr wrap="square" rtlCol="0" anchor="t"/>
          <a:lstStyle/>
          <a:p>
            <a:pPr marL="0" indent="0">
              <a:lnSpc>
                <a:spcPts val="2328"/>
              </a:lnSpc>
              <a:buNone/>
            </a:pPr>
            <a:r>
              <a:rPr lang="en-US" sz="1455" dirty="0">
                <a:solidFill>
                  <a:srgbClr val="746558"/>
                </a:solidFill>
                <a:latin typeface="Gelasio" pitchFamily="34" charset="0"/>
                <a:ea typeface="Gelasio" pitchFamily="34" charset="-122"/>
                <a:cs typeface="Gelasio" pitchFamily="34" charset="-120"/>
              </a:rPr>
              <a:t>To stand out, Zomato should invest in robust marketing campaigns to build brand awareness and attract users in Canada.</a:t>
            </a:r>
            <a:endParaRPr lang="en-US" sz="1455" dirty="0"/>
          </a:p>
        </p:txBody>
      </p:sp>
      <p:sp>
        <p:nvSpPr>
          <p:cNvPr id="18" name="Shape 15"/>
          <p:cNvSpPr/>
          <p:nvPr/>
        </p:nvSpPr>
        <p:spPr>
          <a:xfrm>
            <a:off x="7407593" y="6433542"/>
            <a:ext cx="415647" cy="415647"/>
          </a:xfrm>
          <a:prstGeom prst="roundRect">
            <a:avLst>
              <a:gd name="adj" fmla="val 26674"/>
            </a:avLst>
          </a:prstGeom>
          <a:solidFill>
            <a:srgbClr val="EFE7D6"/>
          </a:solidFill>
          <a:ln/>
        </p:spPr>
      </p:sp>
      <p:sp>
        <p:nvSpPr>
          <p:cNvPr id="19" name="Text 16"/>
          <p:cNvSpPr/>
          <p:nvPr/>
        </p:nvSpPr>
        <p:spPr>
          <a:xfrm>
            <a:off x="7529036" y="6502718"/>
            <a:ext cx="172760" cy="277178"/>
          </a:xfrm>
          <a:prstGeom prst="rect">
            <a:avLst/>
          </a:prstGeom>
          <a:noFill/>
          <a:ln/>
        </p:spPr>
        <p:txBody>
          <a:bodyPr wrap="none" rtlCol="0" anchor="t"/>
          <a:lstStyle/>
          <a:p>
            <a:pPr marL="0" indent="0" algn="ctr">
              <a:lnSpc>
                <a:spcPts val="2182"/>
              </a:lnSpc>
              <a:buNone/>
            </a:pPr>
            <a:r>
              <a:rPr lang="en-US" sz="2182" b="1" dirty="0">
                <a:solidFill>
                  <a:srgbClr val="484237"/>
                </a:solidFill>
                <a:latin typeface="Gelasio" pitchFamily="34" charset="0"/>
                <a:ea typeface="Gelasio" pitchFamily="34" charset="-122"/>
                <a:cs typeface="Gelasio" pitchFamily="34" charset="-120"/>
              </a:rPr>
              <a:t>4</a:t>
            </a:r>
            <a:endParaRPr lang="en-US" sz="2182" dirty="0"/>
          </a:p>
        </p:txBody>
      </p:sp>
      <p:sp>
        <p:nvSpPr>
          <p:cNvPr id="20" name="Text 17"/>
          <p:cNvSpPr/>
          <p:nvPr/>
        </p:nvSpPr>
        <p:spPr>
          <a:xfrm>
            <a:off x="8007906" y="6433542"/>
            <a:ext cx="3486626" cy="288727"/>
          </a:xfrm>
          <a:prstGeom prst="rect">
            <a:avLst/>
          </a:prstGeom>
          <a:noFill/>
          <a:ln/>
        </p:spPr>
        <p:txBody>
          <a:bodyPr wrap="none" rtlCol="0" anchor="t"/>
          <a:lstStyle/>
          <a:p>
            <a:pPr marL="0" indent="0">
              <a:lnSpc>
                <a:spcPts val="2273"/>
              </a:lnSpc>
              <a:buNone/>
            </a:pPr>
            <a:r>
              <a:rPr lang="en-US" sz="1819" b="1" dirty="0">
                <a:solidFill>
                  <a:srgbClr val="484237"/>
                </a:solidFill>
                <a:latin typeface="Gelasio" pitchFamily="34" charset="0"/>
                <a:ea typeface="Gelasio" pitchFamily="34" charset="-122"/>
                <a:cs typeface="Gelasio" pitchFamily="34" charset="-120"/>
              </a:rPr>
              <a:t>Exclusive Deals and Incentives</a:t>
            </a:r>
            <a:endParaRPr lang="en-US" sz="1819" dirty="0"/>
          </a:p>
        </p:txBody>
      </p:sp>
      <p:sp>
        <p:nvSpPr>
          <p:cNvPr id="21" name="Text 18"/>
          <p:cNvSpPr/>
          <p:nvPr/>
        </p:nvSpPr>
        <p:spPr>
          <a:xfrm>
            <a:off x="8007906" y="6833116"/>
            <a:ext cx="4354235" cy="886897"/>
          </a:xfrm>
          <a:prstGeom prst="rect">
            <a:avLst/>
          </a:prstGeom>
          <a:noFill/>
          <a:ln/>
        </p:spPr>
        <p:txBody>
          <a:bodyPr wrap="square" rtlCol="0" anchor="t"/>
          <a:lstStyle/>
          <a:p>
            <a:pPr marL="0" indent="0">
              <a:lnSpc>
                <a:spcPts val="2328"/>
              </a:lnSpc>
              <a:buNone/>
            </a:pPr>
            <a:r>
              <a:rPr lang="en-US" sz="1455" dirty="0">
                <a:solidFill>
                  <a:srgbClr val="746558"/>
                </a:solidFill>
                <a:latin typeface="Gelasio" pitchFamily="34" charset="0"/>
                <a:ea typeface="Gelasio" pitchFamily="34" charset="-122"/>
                <a:cs typeface="Gelasio" pitchFamily="34" charset="-120"/>
              </a:rPr>
              <a:t>Offering exclusive deals and incentives for users can help Zomato gain market share in Canada's competitive food delivery landscape.</a:t>
            </a:r>
            <a:endParaRPr lang="en-US" sz="1455"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2303264"/>
          </a:xfrm>
          <a:prstGeom prst="rect">
            <a:avLst/>
          </a:prstGeom>
        </p:spPr>
      </p:pic>
      <p:sp>
        <p:nvSpPr>
          <p:cNvPr id="5" name="Text 2"/>
          <p:cNvSpPr/>
          <p:nvPr/>
        </p:nvSpPr>
        <p:spPr>
          <a:xfrm>
            <a:off x="2282309" y="3097054"/>
            <a:ext cx="9711690" cy="575786"/>
          </a:xfrm>
          <a:prstGeom prst="rect">
            <a:avLst/>
          </a:prstGeom>
          <a:noFill/>
          <a:ln/>
        </p:spPr>
        <p:txBody>
          <a:bodyPr wrap="none" rtlCol="0" anchor="t"/>
          <a:lstStyle/>
          <a:p>
            <a:pPr marL="0" indent="0">
              <a:lnSpc>
                <a:spcPts val="4534"/>
              </a:lnSpc>
              <a:buNone/>
            </a:pPr>
            <a:r>
              <a:rPr lang="en-US" sz="3627" b="1" dirty="0">
                <a:solidFill>
                  <a:srgbClr val="484237"/>
                </a:solidFill>
                <a:latin typeface="Gelasio" pitchFamily="34" charset="0"/>
                <a:ea typeface="Gelasio" pitchFamily="34" charset="-122"/>
                <a:cs typeface="Gelasio" pitchFamily="34" charset="-120"/>
              </a:rPr>
              <a:t>Indonesia: Navigating Cultural Differences</a:t>
            </a:r>
            <a:endParaRPr lang="en-US" sz="3627" dirty="0"/>
          </a:p>
        </p:txBody>
      </p:sp>
      <p:sp>
        <p:nvSpPr>
          <p:cNvPr id="6" name="Shape 3"/>
          <p:cNvSpPr/>
          <p:nvPr/>
        </p:nvSpPr>
        <p:spPr>
          <a:xfrm>
            <a:off x="2282309" y="3949184"/>
            <a:ext cx="4940737" cy="1651159"/>
          </a:xfrm>
          <a:prstGeom prst="roundRect">
            <a:avLst>
              <a:gd name="adj" fmla="val 6696"/>
            </a:avLst>
          </a:prstGeom>
          <a:solidFill>
            <a:srgbClr val="EFE7D6"/>
          </a:solidFill>
          <a:ln/>
        </p:spPr>
      </p:sp>
      <p:sp>
        <p:nvSpPr>
          <p:cNvPr id="7" name="Text 4"/>
          <p:cNvSpPr/>
          <p:nvPr/>
        </p:nvSpPr>
        <p:spPr>
          <a:xfrm>
            <a:off x="2466499" y="4133374"/>
            <a:ext cx="3295055" cy="287893"/>
          </a:xfrm>
          <a:prstGeom prst="rect">
            <a:avLst/>
          </a:prstGeom>
          <a:noFill/>
          <a:ln/>
        </p:spPr>
        <p:txBody>
          <a:bodyPr wrap="none" rtlCol="0" anchor="t"/>
          <a:lstStyle/>
          <a:p>
            <a:pPr marL="0" indent="0">
              <a:lnSpc>
                <a:spcPts val="2267"/>
              </a:lnSpc>
              <a:buNone/>
            </a:pPr>
            <a:r>
              <a:rPr lang="en-US" sz="1814" b="1" dirty="0">
                <a:solidFill>
                  <a:srgbClr val="484237"/>
                </a:solidFill>
                <a:latin typeface="Gelasio" pitchFamily="34" charset="0"/>
                <a:ea typeface="Gelasio" pitchFamily="34" charset="-122"/>
                <a:cs typeface="Gelasio" pitchFamily="34" charset="-120"/>
              </a:rPr>
              <a:t>Limited Restaurant Presence</a:t>
            </a:r>
            <a:endParaRPr lang="en-US" sz="1814" dirty="0"/>
          </a:p>
        </p:txBody>
      </p:sp>
      <p:sp>
        <p:nvSpPr>
          <p:cNvPr id="8" name="Text 5"/>
          <p:cNvSpPr/>
          <p:nvPr/>
        </p:nvSpPr>
        <p:spPr>
          <a:xfrm>
            <a:off x="2466499" y="4531757"/>
            <a:ext cx="4572357" cy="884396"/>
          </a:xfrm>
          <a:prstGeom prst="rect">
            <a:avLst/>
          </a:prstGeom>
          <a:noFill/>
          <a:ln/>
        </p:spPr>
        <p:txBody>
          <a:bodyPr wrap="square" rtlCol="0" anchor="t"/>
          <a:lstStyle/>
          <a:p>
            <a:pPr marL="0" indent="0">
              <a:lnSpc>
                <a:spcPts val="2322"/>
              </a:lnSpc>
              <a:buNone/>
            </a:pPr>
            <a:r>
              <a:rPr lang="en-US" sz="1451" dirty="0">
                <a:solidFill>
                  <a:srgbClr val="746558"/>
                </a:solidFill>
                <a:latin typeface="Gelasio" pitchFamily="34" charset="0"/>
                <a:ea typeface="Gelasio" pitchFamily="34" charset="-122"/>
                <a:cs typeface="Gelasio" pitchFamily="34" charset="-120"/>
              </a:rPr>
              <a:t>Zomato's presence in Indonesia is relatively small, requiring strategic efforts to onboard more restaurants and adapt to local preferences.</a:t>
            </a:r>
            <a:endParaRPr lang="en-US" sz="1451" dirty="0"/>
          </a:p>
        </p:txBody>
      </p:sp>
      <p:sp>
        <p:nvSpPr>
          <p:cNvPr id="9" name="Shape 6"/>
          <p:cNvSpPr/>
          <p:nvPr/>
        </p:nvSpPr>
        <p:spPr>
          <a:xfrm>
            <a:off x="7407235" y="3949184"/>
            <a:ext cx="4940737" cy="1651159"/>
          </a:xfrm>
          <a:prstGeom prst="roundRect">
            <a:avLst>
              <a:gd name="adj" fmla="val 6696"/>
            </a:avLst>
          </a:prstGeom>
          <a:solidFill>
            <a:srgbClr val="EFE7D6"/>
          </a:solidFill>
          <a:ln/>
        </p:spPr>
      </p:sp>
      <p:sp>
        <p:nvSpPr>
          <p:cNvPr id="10" name="Text 7"/>
          <p:cNvSpPr/>
          <p:nvPr/>
        </p:nvSpPr>
        <p:spPr>
          <a:xfrm>
            <a:off x="7591425" y="4133374"/>
            <a:ext cx="2303264" cy="287893"/>
          </a:xfrm>
          <a:prstGeom prst="rect">
            <a:avLst/>
          </a:prstGeom>
          <a:noFill/>
          <a:ln/>
        </p:spPr>
        <p:txBody>
          <a:bodyPr wrap="none" rtlCol="0" anchor="t"/>
          <a:lstStyle/>
          <a:p>
            <a:pPr marL="0" indent="0">
              <a:lnSpc>
                <a:spcPts val="2267"/>
              </a:lnSpc>
              <a:buNone/>
            </a:pPr>
            <a:r>
              <a:rPr lang="en-US" sz="1814" b="1" dirty="0">
                <a:solidFill>
                  <a:srgbClr val="484237"/>
                </a:solidFill>
                <a:latin typeface="Gelasio" pitchFamily="34" charset="0"/>
                <a:ea typeface="Gelasio" pitchFamily="34" charset="-122"/>
                <a:cs typeface="Gelasio" pitchFamily="34" charset="-120"/>
              </a:rPr>
              <a:t>Cultural Nuances</a:t>
            </a:r>
            <a:endParaRPr lang="en-US" sz="1814" dirty="0"/>
          </a:p>
        </p:txBody>
      </p:sp>
      <p:sp>
        <p:nvSpPr>
          <p:cNvPr id="11" name="Text 8"/>
          <p:cNvSpPr/>
          <p:nvPr/>
        </p:nvSpPr>
        <p:spPr>
          <a:xfrm>
            <a:off x="7591425" y="4531757"/>
            <a:ext cx="4572357" cy="884396"/>
          </a:xfrm>
          <a:prstGeom prst="rect">
            <a:avLst/>
          </a:prstGeom>
          <a:noFill/>
          <a:ln/>
        </p:spPr>
        <p:txBody>
          <a:bodyPr wrap="square" rtlCol="0" anchor="t"/>
          <a:lstStyle/>
          <a:p>
            <a:pPr marL="0" indent="0">
              <a:lnSpc>
                <a:spcPts val="2322"/>
              </a:lnSpc>
              <a:buNone/>
            </a:pPr>
            <a:r>
              <a:rPr lang="en-US" sz="1451" dirty="0">
                <a:solidFill>
                  <a:srgbClr val="746558"/>
                </a:solidFill>
                <a:latin typeface="Gelasio" pitchFamily="34" charset="0"/>
                <a:ea typeface="Gelasio" pitchFamily="34" charset="-122"/>
                <a:cs typeface="Gelasio" pitchFamily="34" charset="-120"/>
              </a:rPr>
              <a:t>Understanding local culinary customs and preferences is crucial for Zomato's success in Indonesia, necessitating a tailored approach.</a:t>
            </a:r>
            <a:endParaRPr lang="en-US" sz="1451" dirty="0"/>
          </a:p>
        </p:txBody>
      </p:sp>
      <p:sp>
        <p:nvSpPr>
          <p:cNvPr id="12" name="Shape 9"/>
          <p:cNvSpPr/>
          <p:nvPr/>
        </p:nvSpPr>
        <p:spPr>
          <a:xfrm>
            <a:off x="2282309" y="5784532"/>
            <a:ext cx="4940737" cy="1651159"/>
          </a:xfrm>
          <a:prstGeom prst="roundRect">
            <a:avLst>
              <a:gd name="adj" fmla="val 6696"/>
            </a:avLst>
          </a:prstGeom>
          <a:solidFill>
            <a:srgbClr val="EFE7D6"/>
          </a:solidFill>
          <a:ln/>
        </p:spPr>
      </p:sp>
      <p:sp>
        <p:nvSpPr>
          <p:cNvPr id="13" name="Text 10"/>
          <p:cNvSpPr/>
          <p:nvPr/>
        </p:nvSpPr>
        <p:spPr>
          <a:xfrm>
            <a:off x="2466499" y="5968722"/>
            <a:ext cx="3462218" cy="287893"/>
          </a:xfrm>
          <a:prstGeom prst="rect">
            <a:avLst/>
          </a:prstGeom>
          <a:noFill/>
          <a:ln/>
        </p:spPr>
        <p:txBody>
          <a:bodyPr wrap="none" rtlCol="0" anchor="t"/>
          <a:lstStyle/>
          <a:p>
            <a:pPr marL="0" indent="0">
              <a:lnSpc>
                <a:spcPts val="2267"/>
              </a:lnSpc>
              <a:buNone/>
            </a:pPr>
            <a:r>
              <a:rPr lang="en-US" sz="1814" b="1" dirty="0">
                <a:solidFill>
                  <a:srgbClr val="484237"/>
                </a:solidFill>
                <a:latin typeface="Gelasio" pitchFamily="34" charset="0"/>
                <a:ea typeface="Gelasio" pitchFamily="34" charset="-122"/>
                <a:cs typeface="Gelasio" pitchFamily="34" charset="-120"/>
              </a:rPr>
              <a:t>Partnering with Local Services</a:t>
            </a:r>
            <a:endParaRPr lang="en-US" sz="1814" dirty="0"/>
          </a:p>
        </p:txBody>
      </p:sp>
      <p:sp>
        <p:nvSpPr>
          <p:cNvPr id="14" name="Text 11"/>
          <p:cNvSpPr/>
          <p:nvPr/>
        </p:nvSpPr>
        <p:spPr>
          <a:xfrm>
            <a:off x="2466499" y="6367105"/>
            <a:ext cx="4572357" cy="884396"/>
          </a:xfrm>
          <a:prstGeom prst="rect">
            <a:avLst/>
          </a:prstGeom>
          <a:noFill/>
          <a:ln/>
        </p:spPr>
        <p:txBody>
          <a:bodyPr wrap="square" rtlCol="0" anchor="t"/>
          <a:lstStyle/>
          <a:p>
            <a:pPr marL="0" indent="0">
              <a:lnSpc>
                <a:spcPts val="2322"/>
              </a:lnSpc>
              <a:buNone/>
            </a:pPr>
            <a:r>
              <a:rPr lang="en-US" sz="1451" dirty="0">
                <a:solidFill>
                  <a:srgbClr val="746558"/>
                </a:solidFill>
                <a:latin typeface="Gelasio" pitchFamily="34" charset="0"/>
                <a:ea typeface="Gelasio" pitchFamily="34" charset="-122"/>
                <a:cs typeface="Gelasio" pitchFamily="34" charset="-120"/>
              </a:rPr>
              <a:t>Collaborating with local delivery networks and food ordering platforms can accelerate Zomato's penetration in the Indonesian market.</a:t>
            </a:r>
            <a:endParaRPr lang="en-US" sz="1451" dirty="0"/>
          </a:p>
        </p:txBody>
      </p:sp>
      <p:sp>
        <p:nvSpPr>
          <p:cNvPr id="15" name="Shape 12"/>
          <p:cNvSpPr/>
          <p:nvPr/>
        </p:nvSpPr>
        <p:spPr>
          <a:xfrm>
            <a:off x="7407235" y="5784532"/>
            <a:ext cx="4940737" cy="1651159"/>
          </a:xfrm>
          <a:prstGeom prst="roundRect">
            <a:avLst>
              <a:gd name="adj" fmla="val 6696"/>
            </a:avLst>
          </a:prstGeom>
          <a:solidFill>
            <a:srgbClr val="EFE7D6"/>
          </a:solidFill>
          <a:ln/>
        </p:spPr>
      </p:sp>
      <p:sp>
        <p:nvSpPr>
          <p:cNvPr id="16" name="Text 13"/>
          <p:cNvSpPr/>
          <p:nvPr/>
        </p:nvSpPr>
        <p:spPr>
          <a:xfrm>
            <a:off x="7591425" y="5968722"/>
            <a:ext cx="3992404" cy="287893"/>
          </a:xfrm>
          <a:prstGeom prst="rect">
            <a:avLst/>
          </a:prstGeom>
          <a:noFill/>
          <a:ln/>
        </p:spPr>
        <p:txBody>
          <a:bodyPr wrap="none" rtlCol="0" anchor="t"/>
          <a:lstStyle/>
          <a:p>
            <a:pPr marL="0" indent="0">
              <a:lnSpc>
                <a:spcPts val="2267"/>
              </a:lnSpc>
              <a:buNone/>
            </a:pPr>
            <a:r>
              <a:rPr lang="en-US" sz="1814" b="1" dirty="0">
                <a:solidFill>
                  <a:srgbClr val="484237"/>
                </a:solidFill>
                <a:latin typeface="Gelasio" pitchFamily="34" charset="0"/>
                <a:ea typeface="Gelasio" pitchFamily="34" charset="-122"/>
                <a:cs typeface="Gelasio" pitchFamily="34" charset="-120"/>
              </a:rPr>
              <a:t>Compliance with Local Regulations</a:t>
            </a:r>
            <a:endParaRPr lang="en-US" sz="1814" dirty="0"/>
          </a:p>
        </p:txBody>
      </p:sp>
      <p:sp>
        <p:nvSpPr>
          <p:cNvPr id="17" name="Text 14"/>
          <p:cNvSpPr/>
          <p:nvPr/>
        </p:nvSpPr>
        <p:spPr>
          <a:xfrm>
            <a:off x="7591425" y="6367105"/>
            <a:ext cx="4572357" cy="884396"/>
          </a:xfrm>
          <a:prstGeom prst="rect">
            <a:avLst/>
          </a:prstGeom>
          <a:noFill/>
          <a:ln/>
        </p:spPr>
        <p:txBody>
          <a:bodyPr wrap="square" rtlCol="0" anchor="t"/>
          <a:lstStyle/>
          <a:p>
            <a:pPr marL="0" indent="0">
              <a:lnSpc>
                <a:spcPts val="2322"/>
              </a:lnSpc>
              <a:buNone/>
            </a:pPr>
            <a:r>
              <a:rPr lang="en-US" sz="1451" dirty="0">
                <a:solidFill>
                  <a:srgbClr val="746558"/>
                </a:solidFill>
                <a:latin typeface="Gelasio" pitchFamily="34" charset="0"/>
                <a:ea typeface="Gelasio" pitchFamily="34" charset="-122"/>
                <a:cs typeface="Gelasio" pitchFamily="34" charset="-120"/>
              </a:rPr>
              <a:t>Zomato must comply with Indonesian regulations governing food delivery and online businesses, ensuring its operations are legally sound.</a:t>
            </a:r>
            <a:endParaRPr lang="en-US" sz="1451"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6F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AB0DFE-7CE9-4B3C-B9CD-94796A6AFEBC}"/>
              </a:ext>
            </a:extLst>
          </p:cNvPr>
          <p:cNvPicPr>
            <a:picLocks noChangeAspect="1"/>
          </p:cNvPicPr>
          <p:nvPr/>
        </p:nvPicPr>
        <p:blipFill>
          <a:blip r:embed="rId2"/>
          <a:stretch>
            <a:fillRect/>
          </a:stretch>
        </p:blipFill>
        <p:spPr>
          <a:xfrm>
            <a:off x="330507" y="760164"/>
            <a:ext cx="14057522" cy="7469436"/>
          </a:xfrm>
          <a:prstGeom prst="rect">
            <a:avLst/>
          </a:prstGeom>
        </p:spPr>
      </p:pic>
      <p:sp>
        <p:nvSpPr>
          <p:cNvPr id="6" name="Text 2">
            <a:extLst>
              <a:ext uri="{FF2B5EF4-FFF2-40B4-BE49-F238E27FC236}">
                <a16:creationId xmlns:a16="http://schemas.microsoft.com/office/drawing/2014/main" id="{0DD49F56-3EC4-4F2D-8AB4-814505DAD1E1}"/>
              </a:ext>
            </a:extLst>
          </p:cNvPr>
          <p:cNvSpPr/>
          <p:nvPr/>
        </p:nvSpPr>
        <p:spPr>
          <a:xfrm>
            <a:off x="3987016" y="125879"/>
            <a:ext cx="7934325" cy="634286"/>
          </a:xfrm>
          <a:prstGeom prst="rect">
            <a:avLst/>
          </a:prstGeom>
          <a:noFill/>
          <a:ln/>
        </p:spPr>
        <p:txBody>
          <a:bodyPr wrap="square" rtlCol="0" anchor="t"/>
          <a:lstStyle/>
          <a:p>
            <a:pPr marL="0" indent="0">
              <a:lnSpc>
                <a:spcPts val="4253"/>
              </a:lnSpc>
              <a:buNone/>
            </a:pPr>
            <a:r>
              <a:rPr lang="en-US" sz="3402" b="1" dirty="0">
                <a:solidFill>
                  <a:srgbClr val="484237"/>
                </a:solidFill>
                <a:latin typeface="Gelasio" pitchFamily="34" charset="0"/>
                <a:ea typeface="Gelasio" pitchFamily="34" charset="-122"/>
                <a:cs typeface="Gelasio" pitchFamily="34" charset="-120"/>
              </a:rPr>
              <a:t> Cuisines Delivery Availability as per Sales</a:t>
            </a:r>
          </a:p>
          <a:p>
            <a:pPr marL="0" indent="0">
              <a:lnSpc>
                <a:spcPts val="4253"/>
              </a:lnSpc>
              <a:buNone/>
            </a:pPr>
            <a:endParaRPr lang="en-US" sz="3402" dirty="0"/>
          </a:p>
        </p:txBody>
      </p:sp>
    </p:spTree>
    <p:extLst>
      <p:ext uri="{BB962C8B-B14F-4D97-AF65-F5344CB8AC3E}">
        <p14:creationId xmlns:p14="http://schemas.microsoft.com/office/powerpoint/2010/main" val="30424416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1"/>
            <a:ext cx="14630400" cy="9986212"/>
          </a:xfrm>
          <a:prstGeom prst="rect">
            <a:avLst/>
          </a:prstGeom>
          <a:solidFill>
            <a:srgbClr val="F9F6F0"/>
          </a:solidFill>
          <a:ln/>
        </p:spPr>
      </p:sp>
      <p:sp>
        <p:nvSpPr>
          <p:cNvPr id="4" name="Text 2"/>
          <p:cNvSpPr/>
          <p:nvPr/>
        </p:nvSpPr>
        <p:spPr>
          <a:xfrm>
            <a:off x="2594967" y="475178"/>
            <a:ext cx="9401651" cy="540068"/>
          </a:xfrm>
          <a:prstGeom prst="rect">
            <a:avLst/>
          </a:prstGeom>
          <a:noFill/>
          <a:ln/>
        </p:spPr>
        <p:txBody>
          <a:bodyPr wrap="none" rtlCol="0" anchor="t"/>
          <a:lstStyle/>
          <a:p>
            <a:pPr marL="0" indent="0">
              <a:lnSpc>
                <a:spcPts val="4253"/>
              </a:lnSpc>
              <a:buNone/>
            </a:pPr>
            <a:r>
              <a:rPr lang="en-US" sz="3402" b="1" dirty="0">
                <a:solidFill>
                  <a:srgbClr val="484237"/>
                </a:solidFill>
                <a:latin typeface="Gelasio" pitchFamily="34" charset="0"/>
                <a:ea typeface="Gelasio" pitchFamily="34" charset="-122"/>
                <a:cs typeface="Gelasio" pitchFamily="34" charset="-120"/>
              </a:rPr>
              <a:t>Delivery Availability: Addressing Challenges</a:t>
            </a:r>
            <a:endParaRPr lang="en-US" sz="3402" dirty="0"/>
          </a:p>
        </p:txBody>
      </p:sp>
      <p:sp>
        <p:nvSpPr>
          <p:cNvPr id="5" name="Shape 3"/>
          <p:cNvSpPr/>
          <p:nvPr/>
        </p:nvSpPr>
        <p:spPr>
          <a:xfrm>
            <a:off x="2836901" y="1360884"/>
            <a:ext cx="60365" cy="8496895"/>
          </a:xfrm>
          <a:prstGeom prst="rect">
            <a:avLst/>
          </a:prstGeom>
          <a:solidFill>
            <a:srgbClr val="D2CCC5"/>
          </a:solidFill>
          <a:ln/>
        </p:spPr>
      </p:sp>
      <p:sp>
        <p:nvSpPr>
          <p:cNvPr id="6" name="Shape 4"/>
          <p:cNvSpPr/>
          <p:nvPr/>
        </p:nvSpPr>
        <p:spPr>
          <a:xfrm>
            <a:off x="3048536" y="1732240"/>
            <a:ext cx="604837" cy="34528"/>
          </a:xfrm>
          <a:prstGeom prst="rect">
            <a:avLst/>
          </a:prstGeom>
          <a:solidFill>
            <a:srgbClr val="D2CCC5"/>
          </a:solidFill>
          <a:ln/>
        </p:spPr>
      </p:sp>
      <p:sp>
        <p:nvSpPr>
          <p:cNvPr id="7" name="Shape 5"/>
          <p:cNvSpPr/>
          <p:nvPr/>
        </p:nvSpPr>
        <p:spPr>
          <a:xfrm>
            <a:off x="2659797" y="1555194"/>
            <a:ext cx="388739" cy="388739"/>
          </a:xfrm>
          <a:prstGeom prst="roundRect">
            <a:avLst>
              <a:gd name="adj" fmla="val 26674"/>
            </a:avLst>
          </a:prstGeom>
          <a:solidFill>
            <a:srgbClr val="EFE7D6"/>
          </a:solidFill>
          <a:ln/>
        </p:spPr>
      </p:sp>
      <p:sp>
        <p:nvSpPr>
          <p:cNvPr id="8" name="Text 6"/>
          <p:cNvSpPr/>
          <p:nvPr/>
        </p:nvSpPr>
        <p:spPr>
          <a:xfrm>
            <a:off x="2793028" y="1619964"/>
            <a:ext cx="122277" cy="259199"/>
          </a:xfrm>
          <a:prstGeom prst="rect">
            <a:avLst/>
          </a:prstGeom>
          <a:noFill/>
          <a:ln/>
        </p:spPr>
        <p:txBody>
          <a:bodyPr wrap="none" rtlCol="0" anchor="t"/>
          <a:lstStyle/>
          <a:p>
            <a:pPr marL="0" indent="0" algn="ctr">
              <a:lnSpc>
                <a:spcPts val="2041"/>
              </a:lnSpc>
              <a:buNone/>
            </a:pPr>
            <a:r>
              <a:rPr lang="en-US" sz="2041" b="1" dirty="0">
                <a:solidFill>
                  <a:srgbClr val="484237"/>
                </a:solidFill>
                <a:latin typeface="Gelasio" pitchFamily="34" charset="0"/>
                <a:ea typeface="Gelasio" pitchFamily="34" charset="-122"/>
                <a:cs typeface="Gelasio" pitchFamily="34" charset="-120"/>
              </a:rPr>
              <a:t>1</a:t>
            </a:r>
            <a:endParaRPr lang="en-US" sz="2041" dirty="0"/>
          </a:p>
        </p:txBody>
      </p:sp>
      <p:sp>
        <p:nvSpPr>
          <p:cNvPr id="9" name="Text 7"/>
          <p:cNvSpPr/>
          <p:nvPr/>
        </p:nvSpPr>
        <p:spPr>
          <a:xfrm>
            <a:off x="3804642" y="1533644"/>
            <a:ext cx="2981920" cy="269915"/>
          </a:xfrm>
          <a:prstGeom prst="rect">
            <a:avLst/>
          </a:prstGeom>
          <a:noFill/>
          <a:ln/>
        </p:spPr>
        <p:txBody>
          <a:bodyPr wrap="none" rtlCol="0" anchor="t"/>
          <a:lstStyle/>
          <a:p>
            <a:pPr marL="0" indent="0" algn="l">
              <a:lnSpc>
                <a:spcPts val="2126"/>
              </a:lnSpc>
              <a:buNone/>
            </a:pPr>
            <a:r>
              <a:rPr lang="en-US" sz="1701" b="1" dirty="0">
                <a:solidFill>
                  <a:srgbClr val="484237"/>
                </a:solidFill>
                <a:latin typeface="Gelasio" pitchFamily="34" charset="0"/>
                <a:ea typeface="Gelasio" pitchFamily="34" charset="-122"/>
                <a:cs typeface="Gelasio" pitchFamily="34" charset="-120"/>
              </a:rPr>
              <a:t>Logistics and Infrastructure</a:t>
            </a:r>
            <a:endParaRPr lang="en-US" sz="1701" dirty="0"/>
          </a:p>
        </p:txBody>
      </p:sp>
      <p:sp>
        <p:nvSpPr>
          <p:cNvPr id="10" name="Text 8"/>
          <p:cNvSpPr/>
          <p:nvPr/>
        </p:nvSpPr>
        <p:spPr>
          <a:xfrm>
            <a:off x="3804642" y="1907143"/>
            <a:ext cx="8230672" cy="553164"/>
          </a:xfrm>
          <a:prstGeom prst="rect">
            <a:avLst/>
          </a:prstGeom>
          <a:noFill/>
          <a:ln/>
        </p:spPr>
        <p:txBody>
          <a:bodyPr wrap="square" rtlCol="0" anchor="t"/>
          <a:lstStyle/>
          <a:p>
            <a:pPr marL="0" indent="0" algn="l">
              <a:lnSpc>
                <a:spcPts val="2177"/>
              </a:lnSpc>
              <a:buNone/>
            </a:pPr>
            <a:r>
              <a:rPr lang="en-US" sz="1361" dirty="0">
                <a:solidFill>
                  <a:srgbClr val="746558"/>
                </a:solidFill>
                <a:latin typeface="Gelasio" pitchFamily="34" charset="0"/>
                <a:ea typeface="Gelasio" pitchFamily="34" charset="-122"/>
                <a:cs typeface="Gelasio" pitchFamily="34" charset="-120"/>
              </a:rPr>
              <a:t>Insufficient delivery fleet size and inadequate personnel can lead to delays and poor service. Expanding the fleet and partnering with third-party services can address this issue.</a:t>
            </a:r>
            <a:endParaRPr lang="en-US" sz="1361" dirty="0"/>
          </a:p>
        </p:txBody>
      </p:sp>
      <p:sp>
        <p:nvSpPr>
          <p:cNvPr id="11" name="Shape 9"/>
          <p:cNvSpPr/>
          <p:nvPr/>
        </p:nvSpPr>
        <p:spPr>
          <a:xfrm>
            <a:off x="3048536" y="3177183"/>
            <a:ext cx="604837" cy="34528"/>
          </a:xfrm>
          <a:prstGeom prst="rect">
            <a:avLst/>
          </a:prstGeom>
          <a:solidFill>
            <a:srgbClr val="D2CCC5"/>
          </a:solidFill>
          <a:ln/>
        </p:spPr>
      </p:sp>
      <p:sp>
        <p:nvSpPr>
          <p:cNvPr id="12" name="Shape 10"/>
          <p:cNvSpPr/>
          <p:nvPr/>
        </p:nvSpPr>
        <p:spPr>
          <a:xfrm>
            <a:off x="2659797" y="3000137"/>
            <a:ext cx="388739" cy="388739"/>
          </a:xfrm>
          <a:prstGeom prst="roundRect">
            <a:avLst>
              <a:gd name="adj" fmla="val 26674"/>
            </a:avLst>
          </a:prstGeom>
          <a:solidFill>
            <a:srgbClr val="EFE7D6"/>
          </a:solidFill>
          <a:ln/>
        </p:spPr>
      </p:sp>
      <p:sp>
        <p:nvSpPr>
          <p:cNvPr id="13" name="Text 11"/>
          <p:cNvSpPr/>
          <p:nvPr/>
        </p:nvSpPr>
        <p:spPr>
          <a:xfrm>
            <a:off x="2775525" y="3064907"/>
            <a:ext cx="157163" cy="259199"/>
          </a:xfrm>
          <a:prstGeom prst="rect">
            <a:avLst/>
          </a:prstGeom>
          <a:noFill/>
          <a:ln/>
        </p:spPr>
        <p:txBody>
          <a:bodyPr wrap="none" rtlCol="0" anchor="t"/>
          <a:lstStyle/>
          <a:p>
            <a:pPr marL="0" indent="0" algn="ctr">
              <a:lnSpc>
                <a:spcPts val="2041"/>
              </a:lnSpc>
              <a:buNone/>
            </a:pPr>
            <a:r>
              <a:rPr lang="en-US" sz="2041" b="1" dirty="0">
                <a:solidFill>
                  <a:srgbClr val="484237"/>
                </a:solidFill>
                <a:latin typeface="Gelasio" pitchFamily="34" charset="0"/>
                <a:ea typeface="Gelasio" pitchFamily="34" charset="-122"/>
                <a:cs typeface="Gelasio" pitchFamily="34" charset="-120"/>
              </a:rPr>
              <a:t>2</a:t>
            </a:r>
            <a:endParaRPr lang="en-US" sz="2041" dirty="0"/>
          </a:p>
        </p:txBody>
      </p:sp>
      <p:sp>
        <p:nvSpPr>
          <p:cNvPr id="14" name="Text 12"/>
          <p:cNvSpPr/>
          <p:nvPr/>
        </p:nvSpPr>
        <p:spPr>
          <a:xfrm>
            <a:off x="3804642" y="2978587"/>
            <a:ext cx="2160270" cy="269915"/>
          </a:xfrm>
          <a:prstGeom prst="rect">
            <a:avLst/>
          </a:prstGeom>
          <a:noFill/>
          <a:ln/>
        </p:spPr>
        <p:txBody>
          <a:bodyPr wrap="none" rtlCol="0" anchor="t"/>
          <a:lstStyle/>
          <a:p>
            <a:pPr marL="0" indent="0" algn="l">
              <a:lnSpc>
                <a:spcPts val="2126"/>
              </a:lnSpc>
              <a:buNone/>
            </a:pPr>
            <a:r>
              <a:rPr lang="en-US" sz="1701" b="1" dirty="0">
                <a:solidFill>
                  <a:srgbClr val="484237"/>
                </a:solidFill>
                <a:latin typeface="Gelasio" pitchFamily="34" charset="0"/>
                <a:ea typeface="Gelasio" pitchFamily="34" charset="-122"/>
                <a:cs typeface="Gelasio" pitchFamily="34" charset="-120"/>
              </a:rPr>
              <a:t>Restaurant Capacity</a:t>
            </a:r>
            <a:endParaRPr lang="en-US" sz="1701" dirty="0"/>
          </a:p>
        </p:txBody>
      </p:sp>
      <p:sp>
        <p:nvSpPr>
          <p:cNvPr id="15" name="Text 13"/>
          <p:cNvSpPr/>
          <p:nvPr/>
        </p:nvSpPr>
        <p:spPr>
          <a:xfrm>
            <a:off x="3804642" y="3352086"/>
            <a:ext cx="8230672" cy="553164"/>
          </a:xfrm>
          <a:prstGeom prst="rect">
            <a:avLst/>
          </a:prstGeom>
          <a:noFill/>
          <a:ln/>
        </p:spPr>
        <p:txBody>
          <a:bodyPr wrap="square" rtlCol="0" anchor="t"/>
          <a:lstStyle/>
          <a:p>
            <a:pPr marL="0" indent="0" algn="l">
              <a:lnSpc>
                <a:spcPts val="2177"/>
              </a:lnSpc>
              <a:buNone/>
            </a:pPr>
            <a:r>
              <a:rPr lang="en-US" sz="1361" dirty="0">
                <a:solidFill>
                  <a:srgbClr val="746558"/>
                </a:solidFill>
                <a:latin typeface="Gelasio" pitchFamily="34" charset="0"/>
                <a:ea typeface="Gelasio" pitchFamily="34" charset="-122"/>
                <a:cs typeface="Gelasio" pitchFamily="34" charset="-120"/>
              </a:rPr>
              <a:t>Restaurants may struggle to handle online orders efficiently. Providing training and optimizing kitchen processes can streamline operations and improve delivery times.</a:t>
            </a:r>
            <a:endParaRPr lang="en-US" sz="1361" dirty="0"/>
          </a:p>
        </p:txBody>
      </p:sp>
      <p:sp>
        <p:nvSpPr>
          <p:cNvPr id="16" name="Shape 14"/>
          <p:cNvSpPr/>
          <p:nvPr/>
        </p:nvSpPr>
        <p:spPr>
          <a:xfrm>
            <a:off x="3048536" y="4622125"/>
            <a:ext cx="604837" cy="34528"/>
          </a:xfrm>
          <a:prstGeom prst="rect">
            <a:avLst/>
          </a:prstGeom>
          <a:solidFill>
            <a:srgbClr val="D2CCC5"/>
          </a:solidFill>
          <a:ln/>
        </p:spPr>
      </p:sp>
      <p:sp>
        <p:nvSpPr>
          <p:cNvPr id="17" name="Shape 15"/>
          <p:cNvSpPr/>
          <p:nvPr/>
        </p:nvSpPr>
        <p:spPr>
          <a:xfrm>
            <a:off x="2659797" y="4445079"/>
            <a:ext cx="388739" cy="388739"/>
          </a:xfrm>
          <a:prstGeom prst="roundRect">
            <a:avLst>
              <a:gd name="adj" fmla="val 26674"/>
            </a:avLst>
          </a:prstGeom>
          <a:solidFill>
            <a:srgbClr val="EFE7D6"/>
          </a:solidFill>
          <a:ln/>
        </p:spPr>
      </p:sp>
      <p:sp>
        <p:nvSpPr>
          <p:cNvPr id="18" name="Text 16"/>
          <p:cNvSpPr/>
          <p:nvPr/>
        </p:nvSpPr>
        <p:spPr>
          <a:xfrm>
            <a:off x="2776002" y="4509849"/>
            <a:ext cx="156210" cy="259199"/>
          </a:xfrm>
          <a:prstGeom prst="rect">
            <a:avLst/>
          </a:prstGeom>
          <a:noFill/>
          <a:ln/>
        </p:spPr>
        <p:txBody>
          <a:bodyPr wrap="none" rtlCol="0" anchor="t"/>
          <a:lstStyle/>
          <a:p>
            <a:pPr marL="0" indent="0" algn="ctr">
              <a:lnSpc>
                <a:spcPts val="2041"/>
              </a:lnSpc>
              <a:buNone/>
            </a:pPr>
            <a:r>
              <a:rPr lang="en-US" sz="2041" b="1" dirty="0">
                <a:solidFill>
                  <a:srgbClr val="484237"/>
                </a:solidFill>
                <a:latin typeface="Gelasio" pitchFamily="34" charset="0"/>
                <a:ea typeface="Gelasio" pitchFamily="34" charset="-122"/>
                <a:cs typeface="Gelasio" pitchFamily="34" charset="-120"/>
              </a:rPr>
              <a:t>3</a:t>
            </a:r>
            <a:endParaRPr lang="en-US" sz="2041" dirty="0"/>
          </a:p>
        </p:txBody>
      </p:sp>
      <p:sp>
        <p:nvSpPr>
          <p:cNvPr id="19" name="Text 17"/>
          <p:cNvSpPr/>
          <p:nvPr/>
        </p:nvSpPr>
        <p:spPr>
          <a:xfrm>
            <a:off x="3804642" y="4423529"/>
            <a:ext cx="2944654" cy="269915"/>
          </a:xfrm>
          <a:prstGeom prst="rect">
            <a:avLst/>
          </a:prstGeom>
          <a:noFill/>
          <a:ln/>
        </p:spPr>
        <p:txBody>
          <a:bodyPr wrap="none" rtlCol="0" anchor="t"/>
          <a:lstStyle/>
          <a:p>
            <a:pPr marL="0" indent="0" algn="l">
              <a:lnSpc>
                <a:spcPts val="2126"/>
              </a:lnSpc>
              <a:buNone/>
            </a:pPr>
            <a:r>
              <a:rPr lang="en-US" sz="1701" b="1" dirty="0">
                <a:solidFill>
                  <a:srgbClr val="484237"/>
                </a:solidFill>
                <a:latin typeface="Gelasio" pitchFamily="34" charset="0"/>
                <a:ea typeface="Gelasio" pitchFamily="34" charset="-122"/>
                <a:cs typeface="Gelasio" pitchFamily="34" charset="-120"/>
              </a:rPr>
              <a:t>Technology and Integration</a:t>
            </a:r>
            <a:endParaRPr lang="en-US" sz="1701" dirty="0"/>
          </a:p>
        </p:txBody>
      </p:sp>
      <p:sp>
        <p:nvSpPr>
          <p:cNvPr id="20" name="Text 18"/>
          <p:cNvSpPr/>
          <p:nvPr/>
        </p:nvSpPr>
        <p:spPr>
          <a:xfrm>
            <a:off x="3804642" y="4797028"/>
            <a:ext cx="8230672" cy="553164"/>
          </a:xfrm>
          <a:prstGeom prst="rect">
            <a:avLst/>
          </a:prstGeom>
          <a:noFill/>
          <a:ln/>
        </p:spPr>
        <p:txBody>
          <a:bodyPr wrap="square" rtlCol="0" anchor="t"/>
          <a:lstStyle/>
          <a:p>
            <a:pPr marL="0" indent="0" algn="l">
              <a:lnSpc>
                <a:spcPts val="2177"/>
              </a:lnSpc>
              <a:buNone/>
            </a:pPr>
            <a:r>
              <a:rPr lang="en-US" sz="1361" dirty="0">
                <a:solidFill>
                  <a:srgbClr val="746558"/>
                </a:solidFill>
                <a:latin typeface="Gelasio" pitchFamily="34" charset="0"/>
                <a:ea typeface="Gelasio" pitchFamily="34" charset="-122"/>
                <a:cs typeface="Gelasio" pitchFamily="34" charset="-120"/>
              </a:rPr>
              <a:t>Lack of proper integration between Zomato's platform and restaurant systems can lead to delays and inaccuracies. Ensuring seamless integration and implementing real-time tracking are key solutions.</a:t>
            </a:r>
            <a:endParaRPr lang="en-US" sz="1361" dirty="0"/>
          </a:p>
        </p:txBody>
      </p:sp>
      <p:sp>
        <p:nvSpPr>
          <p:cNvPr id="21" name="Shape 19"/>
          <p:cNvSpPr/>
          <p:nvPr/>
        </p:nvSpPr>
        <p:spPr>
          <a:xfrm>
            <a:off x="3048536" y="6067068"/>
            <a:ext cx="604837" cy="34528"/>
          </a:xfrm>
          <a:prstGeom prst="rect">
            <a:avLst/>
          </a:prstGeom>
          <a:solidFill>
            <a:srgbClr val="D2CCC5"/>
          </a:solidFill>
          <a:ln/>
        </p:spPr>
      </p:sp>
      <p:sp>
        <p:nvSpPr>
          <p:cNvPr id="22" name="Shape 20"/>
          <p:cNvSpPr/>
          <p:nvPr/>
        </p:nvSpPr>
        <p:spPr>
          <a:xfrm>
            <a:off x="2659797" y="5890022"/>
            <a:ext cx="388739" cy="388739"/>
          </a:xfrm>
          <a:prstGeom prst="roundRect">
            <a:avLst>
              <a:gd name="adj" fmla="val 26674"/>
            </a:avLst>
          </a:prstGeom>
          <a:solidFill>
            <a:srgbClr val="EFE7D6"/>
          </a:solidFill>
          <a:ln/>
        </p:spPr>
      </p:sp>
      <p:sp>
        <p:nvSpPr>
          <p:cNvPr id="23" name="Text 21"/>
          <p:cNvSpPr/>
          <p:nvPr/>
        </p:nvSpPr>
        <p:spPr>
          <a:xfrm>
            <a:off x="2773263" y="5954792"/>
            <a:ext cx="161687" cy="259199"/>
          </a:xfrm>
          <a:prstGeom prst="rect">
            <a:avLst/>
          </a:prstGeom>
          <a:noFill/>
          <a:ln/>
        </p:spPr>
        <p:txBody>
          <a:bodyPr wrap="none" rtlCol="0" anchor="t"/>
          <a:lstStyle/>
          <a:p>
            <a:pPr marL="0" indent="0" algn="ctr">
              <a:lnSpc>
                <a:spcPts val="2041"/>
              </a:lnSpc>
              <a:buNone/>
            </a:pPr>
            <a:r>
              <a:rPr lang="en-US" sz="2041" b="1" dirty="0">
                <a:solidFill>
                  <a:srgbClr val="484237"/>
                </a:solidFill>
                <a:latin typeface="Gelasio" pitchFamily="34" charset="0"/>
                <a:ea typeface="Gelasio" pitchFamily="34" charset="-122"/>
                <a:cs typeface="Gelasio" pitchFamily="34" charset="-120"/>
              </a:rPr>
              <a:t>4</a:t>
            </a:r>
            <a:endParaRPr lang="en-US" sz="2041" dirty="0"/>
          </a:p>
        </p:txBody>
      </p:sp>
      <p:sp>
        <p:nvSpPr>
          <p:cNvPr id="24" name="Text 22"/>
          <p:cNvSpPr/>
          <p:nvPr/>
        </p:nvSpPr>
        <p:spPr>
          <a:xfrm>
            <a:off x="3804642" y="5868472"/>
            <a:ext cx="2707958" cy="269915"/>
          </a:xfrm>
          <a:prstGeom prst="rect">
            <a:avLst/>
          </a:prstGeom>
          <a:noFill/>
          <a:ln/>
        </p:spPr>
        <p:txBody>
          <a:bodyPr wrap="none" rtlCol="0" anchor="t"/>
          <a:lstStyle/>
          <a:p>
            <a:pPr marL="0" indent="0" algn="l">
              <a:lnSpc>
                <a:spcPts val="2126"/>
              </a:lnSpc>
              <a:buNone/>
            </a:pPr>
            <a:r>
              <a:rPr lang="en-US" sz="1701" b="1" dirty="0">
                <a:solidFill>
                  <a:srgbClr val="484237"/>
                </a:solidFill>
                <a:latin typeface="Gelasio" pitchFamily="34" charset="0"/>
                <a:ea typeface="Gelasio" pitchFamily="34" charset="-122"/>
                <a:cs typeface="Gelasio" pitchFamily="34" charset="-120"/>
              </a:rPr>
              <a:t>Geographical Limitations</a:t>
            </a:r>
            <a:endParaRPr lang="en-US" sz="1701" dirty="0"/>
          </a:p>
        </p:txBody>
      </p:sp>
      <p:sp>
        <p:nvSpPr>
          <p:cNvPr id="25" name="Text 23"/>
          <p:cNvSpPr/>
          <p:nvPr/>
        </p:nvSpPr>
        <p:spPr>
          <a:xfrm>
            <a:off x="3804642" y="6241971"/>
            <a:ext cx="8230672" cy="553164"/>
          </a:xfrm>
          <a:prstGeom prst="rect">
            <a:avLst/>
          </a:prstGeom>
          <a:noFill/>
          <a:ln/>
        </p:spPr>
        <p:txBody>
          <a:bodyPr wrap="square" rtlCol="0" anchor="t"/>
          <a:lstStyle/>
          <a:p>
            <a:pPr marL="0" indent="0" algn="l">
              <a:lnSpc>
                <a:spcPts val="2177"/>
              </a:lnSpc>
              <a:buNone/>
            </a:pPr>
            <a:r>
              <a:rPr lang="en-US" sz="1361" dirty="0">
                <a:solidFill>
                  <a:srgbClr val="746558"/>
                </a:solidFill>
                <a:latin typeface="Gelasio" pitchFamily="34" charset="0"/>
                <a:ea typeface="Gelasio" pitchFamily="34" charset="-122"/>
                <a:cs typeface="Gelasio" pitchFamily="34" charset="-120"/>
              </a:rPr>
              <a:t>Poor network coverage can restrict delivery areas. Establishing delivery hubs and using dynamic coverage areas can expand service reach to underserved areas.</a:t>
            </a:r>
            <a:endParaRPr lang="en-US" sz="1361" dirty="0"/>
          </a:p>
        </p:txBody>
      </p:sp>
      <p:sp>
        <p:nvSpPr>
          <p:cNvPr id="26" name="Shape 24"/>
          <p:cNvSpPr/>
          <p:nvPr/>
        </p:nvSpPr>
        <p:spPr>
          <a:xfrm>
            <a:off x="3048536" y="7512010"/>
            <a:ext cx="604837" cy="34528"/>
          </a:xfrm>
          <a:prstGeom prst="rect">
            <a:avLst/>
          </a:prstGeom>
          <a:solidFill>
            <a:srgbClr val="D2CCC5"/>
          </a:solidFill>
          <a:ln/>
        </p:spPr>
      </p:sp>
      <p:sp>
        <p:nvSpPr>
          <p:cNvPr id="27" name="Shape 25"/>
          <p:cNvSpPr/>
          <p:nvPr/>
        </p:nvSpPr>
        <p:spPr>
          <a:xfrm>
            <a:off x="2659797" y="7334964"/>
            <a:ext cx="388739" cy="388739"/>
          </a:xfrm>
          <a:prstGeom prst="roundRect">
            <a:avLst>
              <a:gd name="adj" fmla="val 26674"/>
            </a:avLst>
          </a:prstGeom>
          <a:solidFill>
            <a:srgbClr val="EFE7D6"/>
          </a:solidFill>
          <a:ln/>
        </p:spPr>
      </p:sp>
      <p:sp>
        <p:nvSpPr>
          <p:cNvPr id="28" name="Text 26"/>
          <p:cNvSpPr/>
          <p:nvPr/>
        </p:nvSpPr>
        <p:spPr>
          <a:xfrm>
            <a:off x="2779216" y="7399734"/>
            <a:ext cx="149781" cy="259199"/>
          </a:xfrm>
          <a:prstGeom prst="rect">
            <a:avLst/>
          </a:prstGeom>
          <a:noFill/>
          <a:ln/>
        </p:spPr>
        <p:txBody>
          <a:bodyPr wrap="none" rtlCol="0" anchor="t"/>
          <a:lstStyle/>
          <a:p>
            <a:pPr marL="0" indent="0" algn="ctr">
              <a:lnSpc>
                <a:spcPts val="2041"/>
              </a:lnSpc>
              <a:buNone/>
            </a:pPr>
            <a:r>
              <a:rPr lang="en-US" sz="2041" b="1" dirty="0">
                <a:solidFill>
                  <a:srgbClr val="484237"/>
                </a:solidFill>
                <a:latin typeface="Gelasio" pitchFamily="34" charset="0"/>
                <a:ea typeface="Gelasio" pitchFamily="34" charset="-122"/>
                <a:cs typeface="Gelasio" pitchFamily="34" charset="-120"/>
              </a:rPr>
              <a:t>5</a:t>
            </a:r>
            <a:endParaRPr lang="en-US" sz="2041" dirty="0"/>
          </a:p>
        </p:txBody>
      </p:sp>
      <p:sp>
        <p:nvSpPr>
          <p:cNvPr id="29" name="Text 27"/>
          <p:cNvSpPr/>
          <p:nvPr/>
        </p:nvSpPr>
        <p:spPr>
          <a:xfrm>
            <a:off x="3804642" y="7313414"/>
            <a:ext cx="2353270" cy="269915"/>
          </a:xfrm>
          <a:prstGeom prst="rect">
            <a:avLst/>
          </a:prstGeom>
          <a:noFill/>
          <a:ln/>
        </p:spPr>
        <p:txBody>
          <a:bodyPr wrap="none" rtlCol="0" anchor="t"/>
          <a:lstStyle/>
          <a:p>
            <a:pPr marL="0" indent="0" algn="l">
              <a:lnSpc>
                <a:spcPts val="2126"/>
              </a:lnSpc>
              <a:buNone/>
            </a:pPr>
            <a:r>
              <a:rPr lang="en-US" sz="1701" b="1" dirty="0">
                <a:solidFill>
                  <a:srgbClr val="484237"/>
                </a:solidFill>
                <a:latin typeface="Gelasio" pitchFamily="34" charset="0"/>
                <a:ea typeface="Gelasio" pitchFamily="34" charset="-122"/>
                <a:cs typeface="Gelasio" pitchFamily="34" charset="-120"/>
              </a:rPr>
              <a:t>Economic Constraints</a:t>
            </a:r>
            <a:endParaRPr lang="en-US" sz="1701" dirty="0"/>
          </a:p>
        </p:txBody>
      </p:sp>
      <p:sp>
        <p:nvSpPr>
          <p:cNvPr id="30" name="Text 28"/>
          <p:cNvSpPr/>
          <p:nvPr/>
        </p:nvSpPr>
        <p:spPr>
          <a:xfrm>
            <a:off x="3804642" y="7686913"/>
            <a:ext cx="8230672" cy="553164"/>
          </a:xfrm>
          <a:prstGeom prst="rect">
            <a:avLst/>
          </a:prstGeom>
          <a:noFill/>
          <a:ln/>
        </p:spPr>
        <p:txBody>
          <a:bodyPr wrap="square" rtlCol="0" anchor="t"/>
          <a:lstStyle/>
          <a:p>
            <a:pPr marL="0" indent="0" algn="l">
              <a:lnSpc>
                <a:spcPts val="2177"/>
              </a:lnSpc>
              <a:buNone/>
            </a:pPr>
            <a:r>
              <a:rPr lang="en-US" sz="1361" dirty="0">
                <a:solidFill>
                  <a:srgbClr val="746558"/>
                </a:solidFill>
                <a:latin typeface="Gelasio" pitchFamily="34" charset="0"/>
                <a:ea typeface="Gelasio" pitchFamily="34" charset="-122"/>
                <a:cs typeface="Gelasio" pitchFamily="34" charset="-120"/>
              </a:rPr>
              <a:t>High delivery costs can hinder affordability. Implementing dynamic pricing based on distance and demand, and offering incentives for users, can address cost concerns.</a:t>
            </a:r>
            <a:endParaRPr lang="en-US" sz="1361" dirty="0"/>
          </a:p>
        </p:txBody>
      </p:sp>
      <p:sp>
        <p:nvSpPr>
          <p:cNvPr id="31" name="Shape 29"/>
          <p:cNvSpPr/>
          <p:nvPr/>
        </p:nvSpPr>
        <p:spPr>
          <a:xfrm>
            <a:off x="3048536" y="8956953"/>
            <a:ext cx="604837" cy="34528"/>
          </a:xfrm>
          <a:prstGeom prst="rect">
            <a:avLst/>
          </a:prstGeom>
          <a:solidFill>
            <a:srgbClr val="D2CCC5"/>
          </a:solidFill>
          <a:ln/>
        </p:spPr>
      </p:sp>
      <p:sp>
        <p:nvSpPr>
          <p:cNvPr id="32" name="Shape 30"/>
          <p:cNvSpPr/>
          <p:nvPr/>
        </p:nvSpPr>
        <p:spPr>
          <a:xfrm>
            <a:off x="2659797" y="8779907"/>
            <a:ext cx="388739" cy="388739"/>
          </a:xfrm>
          <a:prstGeom prst="roundRect">
            <a:avLst>
              <a:gd name="adj" fmla="val 26674"/>
            </a:avLst>
          </a:prstGeom>
          <a:solidFill>
            <a:srgbClr val="EFE7D6"/>
          </a:solidFill>
          <a:ln/>
        </p:spPr>
      </p:sp>
      <p:sp>
        <p:nvSpPr>
          <p:cNvPr id="33" name="Text 31"/>
          <p:cNvSpPr/>
          <p:nvPr/>
        </p:nvSpPr>
        <p:spPr>
          <a:xfrm>
            <a:off x="2773382" y="8844677"/>
            <a:ext cx="161568" cy="259199"/>
          </a:xfrm>
          <a:prstGeom prst="rect">
            <a:avLst/>
          </a:prstGeom>
          <a:noFill/>
          <a:ln/>
        </p:spPr>
        <p:txBody>
          <a:bodyPr wrap="none" rtlCol="0" anchor="t"/>
          <a:lstStyle/>
          <a:p>
            <a:pPr marL="0" indent="0" algn="ctr">
              <a:lnSpc>
                <a:spcPts val="2041"/>
              </a:lnSpc>
              <a:buNone/>
            </a:pPr>
            <a:r>
              <a:rPr lang="en-US" sz="2041" b="1" dirty="0">
                <a:solidFill>
                  <a:srgbClr val="484237"/>
                </a:solidFill>
                <a:latin typeface="Gelasio" pitchFamily="34" charset="0"/>
                <a:ea typeface="Gelasio" pitchFamily="34" charset="-122"/>
                <a:cs typeface="Gelasio" pitchFamily="34" charset="-120"/>
              </a:rPr>
              <a:t>6</a:t>
            </a:r>
            <a:endParaRPr lang="en-US" sz="2041" dirty="0"/>
          </a:p>
        </p:txBody>
      </p:sp>
      <p:sp>
        <p:nvSpPr>
          <p:cNvPr id="34" name="Text 32"/>
          <p:cNvSpPr/>
          <p:nvPr/>
        </p:nvSpPr>
        <p:spPr>
          <a:xfrm>
            <a:off x="3804642" y="8758357"/>
            <a:ext cx="2382798" cy="269915"/>
          </a:xfrm>
          <a:prstGeom prst="rect">
            <a:avLst/>
          </a:prstGeom>
          <a:noFill/>
          <a:ln/>
        </p:spPr>
        <p:txBody>
          <a:bodyPr wrap="none" rtlCol="0" anchor="t"/>
          <a:lstStyle/>
          <a:p>
            <a:pPr marL="0" indent="0" algn="l">
              <a:lnSpc>
                <a:spcPts val="2126"/>
              </a:lnSpc>
              <a:buNone/>
            </a:pPr>
            <a:r>
              <a:rPr lang="en-US" sz="1701" b="1" dirty="0">
                <a:solidFill>
                  <a:srgbClr val="484237"/>
                </a:solidFill>
                <a:latin typeface="Gelasio" pitchFamily="34" charset="0"/>
                <a:ea typeface="Gelasio" pitchFamily="34" charset="-122"/>
                <a:cs typeface="Gelasio" pitchFamily="34" charset="-120"/>
              </a:rPr>
              <a:t>Regulatory Challenges</a:t>
            </a:r>
            <a:endParaRPr lang="en-US" sz="1701" dirty="0"/>
          </a:p>
        </p:txBody>
      </p:sp>
      <p:sp>
        <p:nvSpPr>
          <p:cNvPr id="35" name="Text 33"/>
          <p:cNvSpPr/>
          <p:nvPr/>
        </p:nvSpPr>
        <p:spPr>
          <a:xfrm>
            <a:off x="3804642" y="9131856"/>
            <a:ext cx="8230672" cy="553164"/>
          </a:xfrm>
          <a:prstGeom prst="rect">
            <a:avLst/>
          </a:prstGeom>
          <a:noFill/>
          <a:ln/>
        </p:spPr>
        <p:txBody>
          <a:bodyPr wrap="square" rtlCol="0" anchor="t"/>
          <a:lstStyle/>
          <a:p>
            <a:pPr marL="0" indent="0" algn="l">
              <a:lnSpc>
                <a:spcPts val="2177"/>
              </a:lnSpc>
              <a:buNone/>
            </a:pPr>
            <a:r>
              <a:rPr lang="en-US" sz="1361" dirty="0">
                <a:solidFill>
                  <a:srgbClr val="746558"/>
                </a:solidFill>
                <a:latin typeface="Gelasio" pitchFamily="34" charset="0"/>
                <a:ea typeface="Gelasio" pitchFamily="34" charset="-122"/>
                <a:cs typeface="Gelasio" pitchFamily="34" charset="-120"/>
              </a:rPr>
              <a:t>Restrictive local regulations can pose hurdles for Zomato's operations. Ensuring compliance with regulations and engaging with local authorities are essential for smooth operations.</a:t>
            </a:r>
            <a:endParaRPr lang="en-US" sz="1361"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48127"/>
            <a:ext cx="14630400" cy="9986212"/>
          </a:xfrm>
          <a:prstGeom prst="rect">
            <a:avLst/>
          </a:prstGeom>
          <a:solidFill>
            <a:srgbClr val="F9F6F0"/>
          </a:solidFill>
          <a:ln/>
        </p:spPr>
      </p:sp>
      <p:sp>
        <p:nvSpPr>
          <p:cNvPr id="4" name="Text 2"/>
          <p:cNvSpPr/>
          <p:nvPr/>
        </p:nvSpPr>
        <p:spPr>
          <a:xfrm>
            <a:off x="2594967" y="475178"/>
            <a:ext cx="9401651" cy="540068"/>
          </a:xfrm>
          <a:prstGeom prst="rect">
            <a:avLst/>
          </a:prstGeom>
          <a:noFill/>
          <a:ln/>
        </p:spPr>
        <p:txBody>
          <a:bodyPr wrap="none" rtlCol="0" anchor="t"/>
          <a:lstStyle/>
          <a:p>
            <a:pPr marL="0" indent="0">
              <a:lnSpc>
                <a:spcPts val="4253"/>
              </a:lnSpc>
              <a:buNone/>
            </a:pPr>
            <a:r>
              <a:rPr lang="en-US" sz="3402" b="1" dirty="0">
                <a:solidFill>
                  <a:srgbClr val="484237"/>
                </a:solidFill>
                <a:latin typeface="Gelasio" pitchFamily="34" charset="0"/>
                <a:ea typeface="Gelasio" pitchFamily="34" charset="-122"/>
                <a:cs typeface="Gelasio" pitchFamily="34" charset="-120"/>
              </a:rPr>
              <a:t>Delivery Availability: Addressing Challenges</a:t>
            </a:r>
            <a:endParaRPr lang="en-US" sz="3402" dirty="0"/>
          </a:p>
        </p:txBody>
      </p:sp>
      <p:sp>
        <p:nvSpPr>
          <p:cNvPr id="5" name="Shape 3"/>
          <p:cNvSpPr/>
          <p:nvPr/>
        </p:nvSpPr>
        <p:spPr>
          <a:xfrm>
            <a:off x="2836901" y="1360885"/>
            <a:ext cx="60365" cy="773560"/>
          </a:xfrm>
          <a:prstGeom prst="rect">
            <a:avLst/>
          </a:prstGeom>
          <a:solidFill>
            <a:srgbClr val="D2CCC5"/>
          </a:solidFill>
          <a:ln/>
        </p:spPr>
      </p:sp>
      <p:sp>
        <p:nvSpPr>
          <p:cNvPr id="6" name="Shape 4"/>
          <p:cNvSpPr/>
          <p:nvPr/>
        </p:nvSpPr>
        <p:spPr>
          <a:xfrm>
            <a:off x="3048536" y="1732240"/>
            <a:ext cx="604837" cy="34528"/>
          </a:xfrm>
          <a:prstGeom prst="rect">
            <a:avLst/>
          </a:prstGeom>
          <a:solidFill>
            <a:srgbClr val="D2CCC5"/>
          </a:solidFill>
          <a:ln/>
        </p:spPr>
      </p:sp>
      <p:sp>
        <p:nvSpPr>
          <p:cNvPr id="7" name="Shape 5"/>
          <p:cNvSpPr/>
          <p:nvPr/>
        </p:nvSpPr>
        <p:spPr>
          <a:xfrm>
            <a:off x="2659797" y="1555194"/>
            <a:ext cx="388739" cy="388739"/>
          </a:xfrm>
          <a:prstGeom prst="roundRect">
            <a:avLst>
              <a:gd name="adj" fmla="val 26674"/>
            </a:avLst>
          </a:prstGeom>
          <a:solidFill>
            <a:srgbClr val="EFE7D6"/>
          </a:solidFill>
          <a:ln/>
        </p:spPr>
      </p:sp>
      <p:sp>
        <p:nvSpPr>
          <p:cNvPr id="8" name="Text 6"/>
          <p:cNvSpPr/>
          <p:nvPr/>
        </p:nvSpPr>
        <p:spPr>
          <a:xfrm>
            <a:off x="2793028" y="1619964"/>
            <a:ext cx="122277" cy="259199"/>
          </a:xfrm>
          <a:prstGeom prst="rect">
            <a:avLst/>
          </a:prstGeom>
          <a:noFill/>
          <a:ln/>
        </p:spPr>
        <p:txBody>
          <a:bodyPr wrap="none" rtlCol="0" anchor="t"/>
          <a:lstStyle/>
          <a:p>
            <a:pPr marL="0" indent="0" algn="ctr">
              <a:lnSpc>
                <a:spcPts val="2041"/>
              </a:lnSpc>
              <a:buNone/>
            </a:pPr>
            <a:r>
              <a:rPr lang="en-US" sz="2041" b="1" dirty="0">
                <a:solidFill>
                  <a:srgbClr val="484237"/>
                </a:solidFill>
                <a:latin typeface="Gelasio" pitchFamily="34" charset="0"/>
                <a:ea typeface="Gelasio" pitchFamily="34" charset="-122"/>
              </a:rPr>
              <a:t>6</a:t>
            </a:r>
            <a:endParaRPr lang="en-US" sz="2041" dirty="0"/>
          </a:p>
        </p:txBody>
      </p:sp>
      <p:sp>
        <p:nvSpPr>
          <p:cNvPr id="13" name="Text 11"/>
          <p:cNvSpPr/>
          <p:nvPr/>
        </p:nvSpPr>
        <p:spPr>
          <a:xfrm>
            <a:off x="2775525" y="3064907"/>
            <a:ext cx="157163" cy="259199"/>
          </a:xfrm>
          <a:prstGeom prst="rect">
            <a:avLst/>
          </a:prstGeom>
          <a:noFill/>
          <a:ln/>
        </p:spPr>
        <p:txBody>
          <a:bodyPr wrap="none" rtlCol="0" anchor="t"/>
          <a:lstStyle/>
          <a:p>
            <a:pPr marL="0" indent="0" algn="ctr">
              <a:lnSpc>
                <a:spcPts val="2041"/>
              </a:lnSpc>
              <a:buNone/>
            </a:pPr>
            <a:endParaRPr lang="en-US" sz="2041" dirty="0"/>
          </a:p>
        </p:txBody>
      </p:sp>
      <p:sp>
        <p:nvSpPr>
          <p:cNvPr id="23" name="Text 21"/>
          <p:cNvSpPr/>
          <p:nvPr/>
        </p:nvSpPr>
        <p:spPr>
          <a:xfrm>
            <a:off x="2773263" y="5954792"/>
            <a:ext cx="161687" cy="259199"/>
          </a:xfrm>
          <a:prstGeom prst="rect">
            <a:avLst/>
          </a:prstGeom>
          <a:noFill/>
          <a:ln/>
        </p:spPr>
        <p:txBody>
          <a:bodyPr wrap="none" rtlCol="0" anchor="t"/>
          <a:lstStyle/>
          <a:p>
            <a:pPr marL="0" indent="0" algn="ctr">
              <a:lnSpc>
                <a:spcPts val="2041"/>
              </a:lnSpc>
              <a:buNone/>
            </a:pPr>
            <a:endParaRPr lang="en-US" sz="2041" dirty="0"/>
          </a:p>
        </p:txBody>
      </p:sp>
      <p:sp>
        <p:nvSpPr>
          <p:cNvPr id="33" name="Text 31"/>
          <p:cNvSpPr/>
          <p:nvPr/>
        </p:nvSpPr>
        <p:spPr>
          <a:xfrm>
            <a:off x="2773382" y="8844677"/>
            <a:ext cx="161568" cy="259199"/>
          </a:xfrm>
          <a:prstGeom prst="rect">
            <a:avLst/>
          </a:prstGeom>
          <a:noFill/>
          <a:ln/>
        </p:spPr>
        <p:txBody>
          <a:bodyPr wrap="none" rtlCol="0" anchor="t"/>
          <a:lstStyle/>
          <a:p>
            <a:pPr marL="0" indent="0" algn="ctr">
              <a:lnSpc>
                <a:spcPts val="2041"/>
              </a:lnSpc>
              <a:buNone/>
            </a:pPr>
            <a:endParaRPr lang="en-US" sz="2041" dirty="0"/>
          </a:p>
        </p:txBody>
      </p:sp>
      <p:sp>
        <p:nvSpPr>
          <p:cNvPr id="34" name="Text 32"/>
          <p:cNvSpPr/>
          <p:nvPr/>
        </p:nvSpPr>
        <p:spPr>
          <a:xfrm>
            <a:off x="3653373" y="1536498"/>
            <a:ext cx="2382798" cy="269915"/>
          </a:xfrm>
          <a:prstGeom prst="rect">
            <a:avLst/>
          </a:prstGeom>
          <a:noFill/>
          <a:ln/>
        </p:spPr>
        <p:txBody>
          <a:bodyPr wrap="none" rtlCol="0" anchor="t"/>
          <a:lstStyle/>
          <a:p>
            <a:pPr marL="0" indent="0" algn="l">
              <a:lnSpc>
                <a:spcPts val="2126"/>
              </a:lnSpc>
              <a:buNone/>
            </a:pPr>
            <a:r>
              <a:rPr lang="en-US" sz="1701" b="1" dirty="0">
                <a:solidFill>
                  <a:srgbClr val="484237"/>
                </a:solidFill>
                <a:latin typeface="Gelasio" pitchFamily="34" charset="0"/>
                <a:ea typeface="Gelasio" pitchFamily="34" charset="-122"/>
                <a:cs typeface="Gelasio" pitchFamily="34" charset="-120"/>
              </a:rPr>
              <a:t>Regulatory Challenges</a:t>
            </a:r>
            <a:endParaRPr lang="en-US" sz="1701" dirty="0"/>
          </a:p>
        </p:txBody>
      </p:sp>
      <p:sp>
        <p:nvSpPr>
          <p:cNvPr id="36" name="Text 33">
            <a:extLst>
              <a:ext uri="{FF2B5EF4-FFF2-40B4-BE49-F238E27FC236}">
                <a16:creationId xmlns:a16="http://schemas.microsoft.com/office/drawing/2014/main" id="{8B8816AD-A78E-4226-87DA-FFA0B2B38CB8}"/>
              </a:ext>
            </a:extLst>
          </p:cNvPr>
          <p:cNvSpPr/>
          <p:nvPr/>
        </p:nvSpPr>
        <p:spPr>
          <a:xfrm>
            <a:off x="3653373" y="2115973"/>
            <a:ext cx="8230672" cy="553164"/>
          </a:xfrm>
          <a:prstGeom prst="rect">
            <a:avLst/>
          </a:prstGeom>
          <a:noFill/>
          <a:ln/>
        </p:spPr>
        <p:txBody>
          <a:bodyPr wrap="square" rtlCol="0" anchor="t"/>
          <a:lstStyle/>
          <a:p>
            <a:pPr marL="0" indent="0" algn="l">
              <a:lnSpc>
                <a:spcPts val="2177"/>
              </a:lnSpc>
              <a:buNone/>
            </a:pPr>
            <a:r>
              <a:rPr lang="en-US" sz="1361" dirty="0">
                <a:solidFill>
                  <a:srgbClr val="746558"/>
                </a:solidFill>
                <a:latin typeface="Gelasio" pitchFamily="34" charset="0"/>
                <a:ea typeface="Gelasio" pitchFamily="34" charset="-122"/>
                <a:cs typeface="Gelasio" pitchFamily="34" charset="-120"/>
              </a:rPr>
              <a:t>Restrictive local regulations can pose hurdles for Zomato's operations. Ensuring compliance with regulations and engaging with local authorities are essential for smooth operations.</a:t>
            </a:r>
            <a:endParaRPr lang="en-US" sz="1361" dirty="0"/>
          </a:p>
        </p:txBody>
      </p:sp>
    </p:spTree>
    <p:extLst>
      <p:ext uri="{BB962C8B-B14F-4D97-AF65-F5344CB8AC3E}">
        <p14:creationId xmlns:p14="http://schemas.microsoft.com/office/powerpoint/2010/main" val="31064015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F6F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07B336-7395-49F1-82F4-C2CF01456A38}"/>
              </a:ext>
            </a:extLst>
          </p:cNvPr>
          <p:cNvPicPr>
            <a:picLocks noChangeAspect="1"/>
          </p:cNvPicPr>
          <p:nvPr/>
        </p:nvPicPr>
        <p:blipFill>
          <a:blip r:embed="rId2"/>
          <a:stretch>
            <a:fillRect/>
          </a:stretch>
        </p:blipFill>
        <p:spPr>
          <a:xfrm>
            <a:off x="246664" y="2275644"/>
            <a:ext cx="7068536" cy="5953956"/>
          </a:xfrm>
          <a:prstGeom prst="rect">
            <a:avLst/>
          </a:prstGeom>
        </p:spPr>
      </p:pic>
      <p:pic>
        <p:nvPicPr>
          <p:cNvPr id="11" name="Picture 10">
            <a:extLst>
              <a:ext uri="{FF2B5EF4-FFF2-40B4-BE49-F238E27FC236}">
                <a16:creationId xmlns:a16="http://schemas.microsoft.com/office/drawing/2014/main" id="{69AB7345-AD8C-4FAE-AA3A-E6DD42BC7821}"/>
              </a:ext>
            </a:extLst>
          </p:cNvPr>
          <p:cNvPicPr>
            <a:picLocks noChangeAspect="1"/>
          </p:cNvPicPr>
          <p:nvPr/>
        </p:nvPicPr>
        <p:blipFill>
          <a:blip r:embed="rId3"/>
          <a:stretch>
            <a:fillRect/>
          </a:stretch>
        </p:blipFill>
        <p:spPr>
          <a:xfrm>
            <a:off x="5970967" y="1989854"/>
            <a:ext cx="8659433" cy="6239746"/>
          </a:xfrm>
          <a:prstGeom prst="rect">
            <a:avLst/>
          </a:prstGeom>
        </p:spPr>
      </p:pic>
      <p:sp>
        <p:nvSpPr>
          <p:cNvPr id="12" name="Text 2">
            <a:extLst>
              <a:ext uri="{FF2B5EF4-FFF2-40B4-BE49-F238E27FC236}">
                <a16:creationId xmlns:a16="http://schemas.microsoft.com/office/drawing/2014/main" id="{D806D60A-E298-4605-A90F-A4DF7A239F31}"/>
              </a:ext>
            </a:extLst>
          </p:cNvPr>
          <p:cNvSpPr/>
          <p:nvPr/>
        </p:nvSpPr>
        <p:spPr>
          <a:xfrm>
            <a:off x="4439524" y="211048"/>
            <a:ext cx="5751351" cy="1080135"/>
          </a:xfrm>
          <a:prstGeom prst="rect">
            <a:avLst/>
          </a:prstGeom>
          <a:noFill/>
          <a:ln/>
        </p:spPr>
        <p:txBody>
          <a:bodyPr wrap="square" rtlCol="0" anchor="t"/>
          <a:lstStyle/>
          <a:p>
            <a:pPr marL="0" indent="0">
              <a:lnSpc>
                <a:spcPts val="4253"/>
              </a:lnSpc>
              <a:buNone/>
            </a:pPr>
            <a:r>
              <a:rPr lang="en-US" sz="3402" b="1" dirty="0">
                <a:solidFill>
                  <a:srgbClr val="484237"/>
                </a:solidFill>
                <a:latin typeface="Gelasio" pitchFamily="34" charset="0"/>
                <a:ea typeface="Gelasio" pitchFamily="34" charset="-122"/>
                <a:cs typeface="Gelasio" pitchFamily="34" charset="-120"/>
              </a:rPr>
              <a:t>Table Booking &amp; Online Deliver</a:t>
            </a:r>
            <a:endParaRPr lang="en-US" sz="3402" dirty="0"/>
          </a:p>
        </p:txBody>
      </p:sp>
    </p:spTree>
    <p:extLst>
      <p:ext uri="{BB962C8B-B14F-4D97-AF65-F5344CB8AC3E}">
        <p14:creationId xmlns:p14="http://schemas.microsoft.com/office/powerpoint/2010/main" val="3530884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1102</Words>
  <Application>Microsoft Office PowerPoint</Application>
  <PresentationFormat>Custom</PresentationFormat>
  <Paragraphs>118</Paragraphs>
  <Slides>15</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 Black</vt:lpstr>
      <vt:lpstr>Calibri</vt:lpstr>
      <vt:lpstr>Gelasio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13</cp:revision>
  <dcterms:created xsi:type="dcterms:W3CDTF">2024-07-02T09:09:11Z</dcterms:created>
  <dcterms:modified xsi:type="dcterms:W3CDTF">2024-07-03T15:41:57Z</dcterms:modified>
</cp:coreProperties>
</file>